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709" r:id="rId4"/>
    <p:sldMasterId id="2147483733" r:id="rId5"/>
    <p:sldMasterId id="2147483746" r:id="rId6"/>
    <p:sldMasterId id="2147483758" r:id="rId7"/>
    <p:sldMasterId id="2147483771" r:id="rId8"/>
    <p:sldMasterId id="2147483784" r:id="rId9"/>
    <p:sldMasterId id="2147483796" r:id="rId10"/>
    <p:sldMasterId id="2147483808" r:id="rId11"/>
    <p:sldMasterId id="2147483832" r:id="rId12"/>
    <p:sldMasterId id="2147483844" r:id="rId13"/>
    <p:sldMasterId id="2147483856" r:id="rId14"/>
  </p:sldMasterIdLst>
  <p:notesMasterIdLst>
    <p:notesMasterId r:id="rId45"/>
  </p:notesMasterIdLst>
  <p:sldIdLst>
    <p:sldId id="279" r:id="rId15"/>
    <p:sldId id="305" r:id="rId16"/>
    <p:sldId id="281" r:id="rId17"/>
    <p:sldId id="310" r:id="rId18"/>
    <p:sldId id="311" r:id="rId19"/>
    <p:sldId id="262" r:id="rId20"/>
    <p:sldId id="312" r:id="rId21"/>
    <p:sldId id="299" r:id="rId22"/>
    <p:sldId id="298" r:id="rId23"/>
    <p:sldId id="314" r:id="rId24"/>
    <p:sldId id="284" r:id="rId25"/>
    <p:sldId id="286" r:id="rId26"/>
    <p:sldId id="287" r:id="rId27"/>
    <p:sldId id="288" r:id="rId28"/>
    <p:sldId id="306" r:id="rId29"/>
    <p:sldId id="293" r:id="rId30"/>
    <p:sldId id="307" r:id="rId31"/>
    <p:sldId id="295" r:id="rId32"/>
    <p:sldId id="296" r:id="rId33"/>
    <p:sldId id="297" r:id="rId34"/>
    <p:sldId id="257" r:id="rId35"/>
    <p:sldId id="258" r:id="rId36"/>
    <p:sldId id="259" r:id="rId37"/>
    <p:sldId id="272" r:id="rId38"/>
    <p:sldId id="268" r:id="rId39"/>
    <p:sldId id="269" r:id="rId40"/>
    <p:sldId id="270" r:id="rId41"/>
    <p:sldId id="275" r:id="rId42"/>
    <p:sldId id="315" r:id="rId43"/>
    <p:sldId id="31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oleObject" Target="file:///C:\LU's%20document\experiment%20data\partition%20kinetics%20070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712340759234364"/>
          <c:y val="8.159090650740472E-2"/>
          <c:w val="0.75626064272453764"/>
          <c:h val="0.76380221827110906"/>
        </c:manualLayout>
      </c:layout>
      <c:scatterChart>
        <c:scatterStyle val="lineMarker"/>
        <c:ser>
          <c:idx val="0"/>
          <c:order val="0"/>
          <c:marker>
            <c:symbol val="diamond"/>
            <c:size val="12"/>
          </c:marker>
          <c:trendline>
            <c:trendlineType val="poly"/>
            <c:order val="2"/>
          </c:trendline>
          <c:xVal>
            <c:numRef>
              <c:f>Sheet1!$B$3:$B$12</c:f>
              <c:numCache>
                <c:formatCode>General</c:formatCode>
                <c:ptCount val="10"/>
                <c:pt idx="0">
                  <c:v>2</c:v>
                </c:pt>
                <c:pt idx="2">
                  <c:v>4</c:v>
                </c:pt>
                <c:pt idx="3">
                  <c:v>0.5</c:v>
                </c:pt>
                <c:pt idx="4">
                  <c:v>8</c:v>
                </c:pt>
                <c:pt idx="5">
                  <c:v>1</c:v>
                </c:pt>
                <c:pt idx="6">
                  <c:v>10</c:v>
                </c:pt>
                <c:pt idx="7">
                  <c:v>2</c:v>
                </c:pt>
                <c:pt idx="8">
                  <c:v>12</c:v>
                </c:pt>
              </c:numCache>
            </c:numRef>
          </c:xVal>
          <c:yVal>
            <c:numRef>
              <c:f>Sheet1!$I$3:$I$12</c:f>
              <c:numCache>
                <c:formatCode>General</c:formatCode>
                <c:ptCount val="10"/>
                <c:pt idx="0" formatCode="0.00">
                  <c:v>9.6504448195252376E-2</c:v>
                </c:pt>
                <c:pt idx="2" formatCode="0.00">
                  <c:v>6.1090270975425943E-2</c:v>
                </c:pt>
                <c:pt idx="4" formatCode="0.00">
                  <c:v>2.6018534784951211E-2</c:v>
                </c:pt>
                <c:pt idx="6" formatCode="0.00">
                  <c:v>2.1895279010602918E-2</c:v>
                </c:pt>
                <c:pt idx="8" formatCode="0.00">
                  <c:v>1.961454314556299E-2</c:v>
                </c:pt>
              </c:numCache>
            </c:numRef>
          </c:yVal>
        </c:ser>
        <c:axId val="108611840"/>
        <c:axId val="108614016"/>
      </c:scatterChart>
      <c:valAx>
        <c:axId val="108611840"/>
        <c:scaling>
          <c:orientation val="minMax"/>
        </c:scaling>
        <c:axPos val="b"/>
        <c:title>
          <c:tx>
            <c:rich>
              <a:bodyPr/>
              <a:lstStyle/>
              <a:p>
                <a:pPr>
                  <a:defRPr lang="zh-TW" sz="1800"/>
                </a:pPr>
                <a:r>
                  <a:rPr lang="en-US" sz="1800"/>
                  <a:t>Time (min)</a:t>
                </a:r>
              </a:p>
            </c:rich>
          </c:tx>
          <c:layout>
            <c:manualLayout>
              <c:xMode val="edge"/>
              <c:yMode val="edge"/>
              <c:x val="0.44227158615323081"/>
              <c:y val="0.90538147537470204"/>
            </c:manualLayout>
          </c:layout>
        </c:title>
        <c:numFmt formatCode="General" sourceLinked="1"/>
        <c:majorTickMark val="in"/>
        <c:tickLblPos val="nextTo"/>
        <c:txPr>
          <a:bodyPr/>
          <a:lstStyle/>
          <a:p>
            <a:pPr>
              <a:defRPr lang="zh-TW" sz="1300"/>
            </a:pPr>
            <a:endParaRPr lang="en-US"/>
          </a:p>
        </c:txPr>
        <c:crossAx val="108614016"/>
        <c:crosses val="autoZero"/>
        <c:crossBetween val="midCat"/>
      </c:valAx>
      <c:valAx>
        <c:axId val="108614016"/>
        <c:scaling>
          <c:orientation val="minMax"/>
        </c:scaling>
        <c:axPos val="l"/>
        <c:title>
          <c:tx>
            <c:rich>
              <a:bodyPr rot="-5400000" vert="horz"/>
              <a:lstStyle/>
              <a:p>
                <a:pPr>
                  <a:defRPr lang="zh-TW" sz="2000"/>
                </a:pPr>
                <a:r>
                  <a:rPr lang="en-US" sz="1800" dirty="0" smtClean="0"/>
                  <a:t>C/C </a:t>
                </a:r>
                <a:r>
                  <a:rPr lang="en-US" sz="1800" baseline="-25000" dirty="0" smtClean="0"/>
                  <a:t>0</a:t>
                </a:r>
                <a:r>
                  <a:rPr lang="en-US" sz="1800" dirty="0" smtClean="0"/>
                  <a:t> (%) in water phase</a:t>
                </a:r>
                <a:endParaRPr lang="en-US" sz="1800" dirty="0"/>
              </a:p>
            </c:rich>
          </c:tx>
          <c:layout>
            <c:manualLayout>
              <c:xMode val="edge"/>
              <c:yMode val="edge"/>
              <c:x val="2.6727761699906691E-2"/>
              <c:y val="5.0334105116475882E-2"/>
            </c:manualLayout>
          </c:layout>
        </c:title>
        <c:numFmt formatCode="0.00" sourceLinked="1"/>
        <c:majorTickMark val="in"/>
        <c:tickLblPos val="nextTo"/>
        <c:txPr>
          <a:bodyPr/>
          <a:lstStyle/>
          <a:p>
            <a:pPr>
              <a:defRPr lang="zh-TW" sz="1300"/>
            </a:pPr>
            <a:endParaRPr lang="en-US"/>
          </a:p>
        </c:txPr>
        <c:crossAx val="108611840"/>
        <c:crosses val="autoZero"/>
        <c:crossBetween val="midCat"/>
      </c:valAx>
    </c:plotArea>
    <c:plotVisOnly val="1"/>
    <c:dispBlanksAs val="gap"/>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263BD-182A-45AD-931E-EB54255D4395}"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AE944-14B1-4814-8B5D-5A227F92D7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0A9B081-C7FA-458C-BA23-2A6E5EA70571}" type="slidenum">
              <a:rPr lang="en-US" altLang="zh-CN">
                <a:solidFill>
                  <a:prstClr val="black"/>
                </a:solidFill>
              </a:rPr>
              <a:pPr/>
              <a:t>1</a:t>
            </a:fld>
            <a:endParaRPr lang="en-US" altLang="zh-CN">
              <a:solidFill>
                <a:prstClr val="black"/>
              </a:solidFill>
            </a:endParaRPr>
          </a:p>
        </p:txBody>
      </p:sp>
      <p:sp>
        <p:nvSpPr>
          <p:cNvPr id="41987"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1988" name="Rectangle 3"/>
          <p:cNvSpPr>
            <a:spLocks noGrp="1" noChangeArrowheads="1"/>
          </p:cNvSpPr>
          <p:nvPr>
            <p:ph type="body" idx="1"/>
          </p:nvPr>
        </p:nvSpPr>
        <p:spPr>
          <a:xfrm>
            <a:off x="914815" y="4343713"/>
            <a:ext cx="5028370" cy="4113862"/>
          </a:xfrm>
          <a:solidFill>
            <a:srgbClr val="FFFFFF"/>
          </a:solidFill>
          <a:ln>
            <a:solidFill>
              <a:srgbClr val="000000"/>
            </a:solidFill>
          </a:ln>
        </p:spPr>
        <p:txBody>
          <a:bodyPr lIns="91431" tIns="45716" rIns="91431" bIns="45716"/>
          <a:lstStyle/>
          <a:p>
            <a:pPr eaLnBrk="1" hangingPunct="1"/>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4F7300-97AB-4FD4-8817-F305AE1B43DF}" type="slidenum">
              <a:rPr lang="en-US" altLang="zh-CN">
                <a:solidFill>
                  <a:prstClr val="black"/>
                </a:solidFill>
              </a:rPr>
              <a:pPr>
                <a:defRPr/>
              </a:pPr>
              <a:t>10</a:t>
            </a:fld>
            <a:endParaRPr lang="en-US" altLang="zh-CN">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A16756-A86D-4FA6-AE6C-D8CF0125250A}" type="slidenum">
              <a:rPr lang="en-US" altLang="zh-CN" smtClean="0">
                <a:solidFill>
                  <a:prstClr val="black"/>
                </a:solidFill>
              </a:rPr>
              <a:pPr/>
              <a:t>11</a:t>
            </a:fld>
            <a:endParaRPr lang="en-US" altLang="zh-CN">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A16756-A86D-4FA6-AE6C-D8CF0125250A}" type="slidenum">
              <a:rPr lang="en-US" altLang="zh-CN" smtClean="0">
                <a:solidFill>
                  <a:prstClr val="black"/>
                </a:solidFill>
              </a:rPr>
              <a:pPr/>
              <a:t>12</a:t>
            </a:fld>
            <a:endParaRPr lang="en-US" altLang="zh-CN">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A16756-A86D-4FA6-AE6C-D8CF0125250A}" type="slidenum">
              <a:rPr lang="en-US" altLang="zh-CN" smtClean="0">
                <a:solidFill>
                  <a:prstClr val="black"/>
                </a:solidFill>
              </a:rPr>
              <a:pPr/>
              <a:t>13</a:t>
            </a:fld>
            <a:endParaRPr lang="en-US" altLang="zh-CN">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At ~ 8 min, the C/C0 reaches the plateau region: indicating that no more TPA is leached out from the sPVA-fCB. </a:t>
            </a:r>
          </a:p>
        </p:txBody>
      </p:sp>
      <p:sp>
        <p:nvSpPr>
          <p:cNvPr id="46084" name="Slide Number Placeholder 3"/>
          <p:cNvSpPr>
            <a:spLocks noGrp="1"/>
          </p:cNvSpPr>
          <p:nvPr>
            <p:ph type="sldNum" sz="quarter" idx="5"/>
          </p:nvPr>
        </p:nvSpPr>
        <p:spPr>
          <a:noFill/>
        </p:spPr>
        <p:txBody>
          <a:bodyPr/>
          <a:lstStyle/>
          <a:p>
            <a:fld id="{E3B92E43-B62B-441A-B269-CF8857B5931D}" type="slidenum">
              <a:rPr lang="en-US" altLang="zh-CN">
                <a:solidFill>
                  <a:prstClr val="black"/>
                </a:solidFill>
              </a:rPr>
              <a:pPr/>
              <a:t>14</a:t>
            </a:fld>
            <a:endParaRPr lang="en-US" altLang="zh-CN">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B01E6309-FFE4-4DE7-A9D7-BB2882382ADE}" type="slidenum">
              <a:rPr lang="en-US" altLang="zh-CN">
                <a:solidFill>
                  <a:prstClr val="black"/>
                </a:solidFill>
                <a:ea typeface="SimSun" pitchFamily="2" charset="-122"/>
              </a:rPr>
              <a:pPr/>
              <a:t>15</a:t>
            </a:fld>
            <a:endParaRPr lang="en-US" altLang="zh-CN">
              <a:solidFill>
                <a:prstClr val="black"/>
              </a:solidFill>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61119996-EA09-4F72-9901-35B503989FBC}" type="slidenum">
              <a:rPr lang="en-US" altLang="zh-CN">
                <a:solidFill>
                  <a:prstClr val="black"/>
                </a:solidFill>
              </a:rPr>
              <a:pPr/>
              <a:t>16</a:t>
            </a:fld>
            <a:endParaRPr lang="en-US" altLang="zh-CN">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496B4691-F5F5-4B72-B855-8D2846CA1470}" type="slidenum">
              <a:rPr lang="en-US" altLang="zh-CN">
                <a:solidFill>
                  <a:prstClr val="black"/>
                </a:solidFill>
                <a:ea typeface="SimSun" pitchFamily="2" charset="-122"/>
              </a:rPr>
              <a:pPr/>
              <a:t>17</a:t>
            </a:fld>
            <a:endParaRPr lang="en-US" altLang="zh-CN">
              <a:solidFill>
                <a:prstClr val="black"/>
              </a:solidFill>
              <a:ea typeface="SimSun"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ChangeArrowheads="1"/>
          </p:cNvSpPr>
          <p:nvPr/>
        </p:nvSpPr>
        <p:spPr bwMode="auto">
          <a:xfrm>
            <a:off x="3883296" y="8684298"/>
            <a:ext cx="2973149" cy="458139"/>
          </a:xfrm>
          <a:prstGeom prst="rect">
            <a:avLst/>
          </a:prstGeom>
          <a:noFill/>
          <a:ln w="9525">
            <a:noFill/>
            <a:miter lim="800000"/>
            <a:headEnd/>
            <a:tailEnd/>
          </a:ln>
        </p:spPr>
        <p:txBody>
          <a:bodyPr lIns="90937" tIns="45463" rIns="90937" bIns="45463" anchor="b"/>
          <a:lstStyle/>
          <a:p>
            <a:pPr algn="r" defTabSz="908033" fontAlgn="base">
              <a:spcBef>
                <a:spcPct val="0"/>
              </a:spcBef>
              <a:spcAft>
                <a:spcPct val="0"/>
              </a:spcAft>
            </a:pPr>
            <a:fld id="{BBD65912-8733-4D7A-A71D-3C6311741FB1}" type="slidenum">
              <a:rPr lang="en-US" altLang="zh-CN">
                <a:solidFill>
                  <a:srgbClr val="000000"/>
                </a:solidFill>
              </a:rPr>
              <a:pPr algn="r" defTabSz="908033" fontAlgn="base">
                <a:spcBef>
                  <a:spcPct val="0"/>
                </a:spcBef>
                <a:spcAft>
                  <a:spcPct val="0"/>
                </a:spcAft>
              </a:pPr>
              <a:t>18</a:t>
            </a:fld>
            <a:endParaRPr lang="en-US" altLang="zh-CN" sz="1200" dirty="0">
              <a:solidFill>
                <a:srgbClr val="000000"/>
              </a:solidFill>
              <a:latin typeface="Arial" pitchFamily="34" charset="0"/>
            </a:endParaRPr>
          </a:p>
        </p:txBody>
      </p:sp>
      <p:sp>
        <p:nvSpPr>
          <p:cNvPr id="56323" name="Slide Image Placeholder 2"/>
          <p:cNvSpPr>
            <a:spLocks noGrp="1" noRot="1" noChangeAspect="1" noTextEdit="1"/>
          </p:cNvSpPr>
          <p:nvPr>
            <p:ph type="sldImg"/>
          </p:nvPr>
        </p:nvSpPr>
        <p:spPr>
          <a:xfrm>
            <a:off x="1143000" y="685800"/>
            <a:ext cx="4572000" cy="3429000"/>
          </a:xfrm>
          <a:ln/>
        </p:spPr>
      </p:sp>
      <p:sp>
        <p:nvSpPr>
          <p:cNvPr id="56324" name="Rectangle 3"/>
          <p:cNvSpPr>
            <a:spLocks noGrp="1"/>
          </p:cNvSpPr>
          <p:nvPr>
            <p:ph type="body" sz="quarter" idx="1"/>
          </p:nvPr>
        </p:nvSpPr>
        <p:spPr>
          <a:xfrm>
            <a:off x="913260" y="4343713"/>
            <a:ext cx="5031482" cy="4113862"/>
          </a:xfrm>
          <a:noFill/>
          <a:ln/>
        </p:spPr>
        <p:txBody>
          <a:bodyPr lIns="90937" tIns="45463" rIns="90937" bIns="45463"/>
          <a:lstStyle/>
          <a:p>
            <a:pPr eaLnBrk="1"/>
            <a:endParaRPr lang="en-US" altLang="zh-CN" smtClean="0">
              <a:solidFill>
                <a:srgbClr val="0000CC"/>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A09DEAC-53CC-405C-A36C-2AAD9DDE3D8A}" type="slidenum">
              <a:rPr lang="en-US" altLang="zh-CN">
                <a:solidFill>
                  <a:prstClr val="black"/>
                </a:solidFill>
              </a:rPr>
              <a:pPr/>
              <a:t>19</a:t>
            </a:fld>
            <a:endParaRPr lang="en-US" altLang="zh-CN">
              <a:solidFill>
                <a:prstClr val="black"/>
              </a:solidFill>
            </a:endParaRPr>
          </a:p>
        </p:txBody>
      </p:sp>
      <p:sp>
        <p:nvSpPr>
          <p:cNvPr id="4813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8132" name="Rectangle 3"/>
          <p:cNvSpPr>
            <a:spLocks noGrp="1" noChangeArrowheads="1"/>
          </p:cNvSpPr>
          <p:nvPr>
            <p:ph type="body" idx="1"/>
          </p:nvPr>
        </p:nvSpPr>
        <p:spPr>
          <a:xfrm>
            <a:off x="914815" y="4343713"/>
            <a:ext cx="5028370" cy="4113862"/>
          </a:xfrm>
          <a:solidFill>
            <a:srgbClr val="FFFFFF"/>
          </a:solidFill>
          <a:ln>
            <a:solidFill>
              <a:srgbClr val="000000"/>
            </a:solidFill>
          </a:ln>
        </p:spPr>
        <p:txBody>
          <a:bodyPr lIns="91431" tIns="45716" rIns="91431" bIns="45716"/>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94938008-1492-4036-BC44-9965F4A1846F}" type="slidenum">
              <a:rPr lang="en-US" altLang="zh-CN">
                <a:solidFill>
                  <a:prstClr val="black"/>
                </a:solidFill>
                <a:ea typeface="SimSun" pitchFamily="2" charset="-122"/>
              </a:rPr>
              <a:pPr/>
              <a:t>2</a:t>
            </a:fld>
            <a:endParaRPr lang="en-US" altLang="zh-CN">
              <a:solidFill>
                <a:prstClr val="black"/>
              </a:solidFill>
              <a:ea typeface="SimSun"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281905C2-6648-4BE9-9274-D853204AA7EF}" type="slidenum">
              <a:rPr lang="en-US" altLang="zh-CN">
                <a:solidFill>
                  <a:prstClr val="black"/>
                </a:solidFill>
              </a:rPr>
              <a:pPr/>
              <a:t>20</a:t>
            </a:fld>
            <a:endParaRPr lang="en-US" altLang="zh-CN">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altLang="zh-CN" smtClean="0">
                <a:latin typeface="Arial" charset="0"/>
              </a:rPr>
              <a:t>Principle of MPNPS. Ordinary brine is injected due to its low cost. One of the biggest issues with surfactant EOR is the breaking microemulsion after oil recovery, since the microemulsion is thermodynamically stable and it is not easy to break the emulsion. The advantage of MPNPs is that we may be able to break the emulsion using the temperature-responsive solubility of MPNPs in oil phase at high temperature.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zh-CN" dirty="0" smtClean="0">
                <a:latin typeface="Arial" charset="0"/>
              </a:rPr>
              <a:t>This paper describes the basic principles of surfactant flooding for EOR. To form </a:t>
            </a:r>
            <a:r>
              <a:rPr lang="en-US" altLang="zh-CN" dirty="0" err="1" smtClean="0">
                <a:latin typeface="Arial" charset="0"/>
              </a:rPr>
              <a:t>microemulsion</a:t>
            </a:r>
            <a:r>
              <a:rPr lang="en-US" altLang="zh-CN" dirty="0" smtClean="0">
                <a:latin typeface="Arial" charset="0"/>
              </a:rPr>
              <a:t> spontaneously, the interfacial tension should be in the range of 10-4 to 10-2 m/Nm. Delta A is the change in the interfacial area. </a:t>
            </a:r>
            <a:r>
              <a:rPr lang="en-US" altLang="zh-CN" dirty="0" err="1" smtClean="0">
                <a:latin typeface="Arial" charset="0"/>
              </a:rPr>
              <a:t>Microemulsion</a:t>
            </a:r>
            <a:r>
              <a:rPr lang="en-US" altLang="zh-CN" dirty="0" smtClean="0">
                <a:latin typeface="Arial" charset="0"/>
              </a:rPr>
              <a:t>: thermodynamically stable, size of emulsion is &lt;100 nm, and transparent.  </a:t>
            </a:r>
          </a:p>
          <a:p>
            <a:endParaRPr lang="en-US" altLang="zh-CN" dirty="0" smtClean="0">
              <a:latin typeface="Arial" charset="0"/>
            </a:endParaRPr>
          </a:p>
          <a:p>
            <a:r>
              <a:rPr lang="en-US" altLang="zh-CN" dirty="0" smtClean="0">
                <a:latin typeface="Arial" charset="0"/>
              </a:rPr>
              <a:t>Please move the last sentence upward as it might get cut from the screen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3296" y="8685862"/>
            <a:ext cx="2973149" cy="456575"/>
          </a:xfrm>
          <a:prstGeom prst="rect">
            <a:avLst/>
          </a:prstGeom>
          <a:noFill/>
          <a:ln w="9525">
            <a:noFill/>
            <a:miter lim="800000"/>
            <a:headEnd/>
            <a:tailEnd/>
          </a:ln>
        </p:spPr>
        <p:txBody>
          <a:bodyPr lIns="92519" tIns="46259" rIns="92519" bIns="46259" anchor="b"/>
          <a:lstStyle/>
          <a:p>
            <a:pPr algn="r" defTabSz="925196" fontAlgn="base">
              <a:spcBef>
                <a:spcPct val="0"/>
              </a:spcBef>
              <a:spcAft>
                <a:spcPct val="0"/>
              </a:spcAft>
            </a:pPr>
            <a:fld id="{4779A03D-F96C-47C8-B9A3-FD72BC384C1E}" type="slidenum">
              <a:rPr lang="zh-CN" altLang="en-US" sz="1200">
                <a:solidFill>
                  <a:prstClr val="black"/>
                </a:solidFill>
                <a:latin typeface="Arial" charset="0"/>
                <a:cs typeface="Arial" charset="0"/>
              </a:rPr>
              <a:pPr algn="r" defTabSz="925196" fontAlgn="base">
                <a:spcBef>
                  <a:spcPct val="0"/>
                </a:spcBef>
                <a:spcAft>
                  <a:spcPct val="0"/>
                </a:spcAft>
              </a:pPr>
              <a:t>23</a:t>
            </a:fld>
            <a:endParaRPr lang="en-US" altLang="zh-CN" sz="1200" dirty="0">
              <a:solidFill>
                <a:prstClr val="black"/>
              </a:solidFill>
              <a:latin typeface="Arial" charset="0"/>
              <a:cs typeface="Arial" charset="0"/>
            </a:endParaRPr>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a:ln/>
        </p:spPr>
        <p:txBody>
          <a:bodyPr lIns="91431" tIns="45716" rIns="91431" bIns="45716"/>
          <a:lstStyle/>
          <a:p>
            <a:pPr eaLnBrk="1" hangingPunct="1"/>
            <a:endParaRPr lang="zh-CN" altLang="en-US" b="1" u="sng" smtClean="0">
              <a:solidFill>
                <a:srgbClr val="0000FF"/>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6175" y="687388"/>
            <a:ext cx="4567238" cy="3427412"/>
          </a:xfrm>
          <a:ln/>
        </p:spPr>
      </p:sp>
      <p:sp>
        <p:nvSpPr>
          <p:cNvPr id="92163" name="Notes Placeholder 2"/>
          <p:cNvSpPr>
            <a:spLocks noGrp="1"/>
          </p:cNvSpPr>
          <p:nvPr>
            <p:ph type="body" idx="1"/>
          </p:nvPr>
        </p:nvSpPr>
        <p:spPr>
          <a:xfrm>
            <a:off x="686112" y="4343713"/>
            <a:ext cx="5485778" cy="4112298"/>
          </a:xfrm>
          <a:noFill/>
          <a:ln/>
        </p:spPr>
        <p:txBody>
          <a:bodyPr lIns="90780" tIns="45390" rIns="90780" bIns="45390"/>
          <a:lstStyle/>
          <a:p>
            <a:pPr eaLnBrk="1" hangingPunct="1"/>
            <a:r>
              <a:rPr lang="en-US" altLang="zh-CN" smtClean="0">
                <a:latin typeface="Arial" charset="0"/>
              </a:rPr>
              <a:t>Some specific objectives are added here to make this one look like an overview slide for the following ones. </a:t>
            </a:r>
          </a:p>
        </p:txBody>
      </p:sp>
      <p:sp>
        <p:nvSpPr>
          <p:cNvPr id="9216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0780" tIns="45390" rIns="90780" bIns="45390" anchor="b"/>
          <a:lstStyle/>
          <a:p>
            <a:pPr algn="r" defTabSz="908033" fontAlgn="base">
              <a:spcBef>
                <a:spcPct val="0"/>
              </a:spcBef>
              <a:spcAft>
                <a:spcPct val="0"/>
              </a:spcAft>
            </a:pPr>
            <a:fld id="{A59C2726-AC3C-440C-9518-155F28191DE9}" type="slidenum">
              <a:rPr lang="en-US" altLang="zh-CN" sz="1200">
                <a:solidFill>
                  <a:prstClr val="black"/>
                </a:solidFill>
                <a:latin typeface="Arial" charset="0"/>
                <a:cs typeface="Arial" charset="0"/>
              </a:rPr>
              <a:pPr algn="r" defTabSz="908033" fontAlgn="base">
                <a:spcBef>
                  <a:spcPct val="0"/>
                </a:spcBef>
                <a:spcAft>
                  <a:spcPct val="0"/>
                </a:spcAft>
              </a:pPr>
              <a:t>24</a:t>
            </a:fld>
            <a:endParaRPr lang="en-US" altLang="zh-CN" sz="1200" dirty="0">
              <a:solidFill>
                <a:prstClr val="black"/>
              </a:solidFill>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zh-CN" altLang="en-US" smtClean="0">
              <a:latin typeface="Arial" charset="0"/>
            </a:endParaRPr>
          </a:p>
        </p:txBody>
      </p:sp>
      <p:sp>
        <p:nvSpPr>
          <p:cNvPr id="88068" name="Slide Number Placeholder 3"/>
          <p:cNvSpPr>
            <a:spLocks noGrp="1"/>
          </p:cNvSpPr>
          <p:nvPr>
            <p:ph type="sldNum" sz="quarter" idx="5"/>
          </p:nvPr>
        </p:nvSpPr>
        <p:spPr>
          <a:noFill/>
        </p:spPr>
        <p:txBody>
          <a:bodyPr/>
          <a:lstStyle/>
          <a:p>
            <a:fld id="{87A3D731-7B0A-4143-BCF2-B65602B68DCE}" type="slidenum">
              <a:rPr lang="en-US" altLang="zh-CN">
                <a:solidFill>
                  <a:prstClr val="black"/>
                </a:solidFill>
              </a:rPr>
              <a:pPr/>
              <a:t>25</a:t>
            </a:fld>
            <a:endParaRPr lang="en-US" altLang="zh-CN">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altLang="zh-CN" smtClean="0">
                <a:latin typeface="Arial" charset="0"/>
              </a:rPr>
              <a:t>The demonstration of amphiphilic NPs was done on 30-40 nm OCB. The melting temperature of this polymer is ~105 C but it can migrate to oil phase at relative lower temperature.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852" y="8685862"/>
            <a:ext cx="2971593" cy="456575"/>
          </a:xfrm>
          <a:prstGeom prst="rect">
            <a:avLst/>
          </a:prstGeom>
          <a:noFill/>
          <a:ln w="9525">
            <a:noFill/>
            <a:miter lim="800000"/>
            <a:headEnd/>
            <a:tailEnd/>
          </a:ln>
        </p:spPr>
        <p:txBody>
          <a:bodyPr lIns="90780" tIns="45390" rIns="90780" bIns="45390" anchor="b"/>
          <a:lstStyle/>
          <a:p>
            <a:pPr algn="r" defTabSz="908033" fontAlgn="base">
              <a:spcBef>
                <a:spcPct val="0"/>
              </a:spcBef>
              <a:spcAft>
                <a:spcPct val="0"/>
              </a:spcAft>
            </a:pPr>
            <a:fld id="{5543C2DC-087B-471E-A76A-858F5E280616}" type="slidenum">
              <a:rPr lang="en-US" altLang="zh-CN" sz="1200">
                <a:solidFill>
                  <a:prstClr val="black"/>
                </a:solidFill>
                <a:latin typeface="Arial" charset="0"/>
                <a:cs typeface="Arial" charset="0"/>
              </a:rPr>
              <a:pPr algn="r" defTabSz="908033" fontAlgn="base">
                <a:spcBef>
                  <a:spcPct val="0"/>
                </a:spcBef>
                <a:spcAft>
                  <a:spcPct val="0"/>
                </a:spcAft>
              </a:pPr>
              <a:t>27</a:t>
            </a:fld>
            <a:endParaRPr lang="en-US" altLang="zh-CN" sz="1200" dirty="0">
              <a:solidFill>
                <a:prstClr val="black"/>
              </a:solidFill>
              <a:latin typeface="Arial" charset="0"/>
              <a:cs typeface="Arial" charset="0"/>
            </a:endParaRPr>
          </a:p>
        </p:txBody>
      </p:sp>
      <p:sp>
        <p:nvSpPr>
          <p:cNvPr id="9011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90116" name="Rectangle 3"/>
          <p:cNvSpPr>
            <a:spLocks noGrp="1" noChangeArrowheads="1"/>
          </p:cNvSpPr>
          <p:nvPr>
            <p:ph type="body" idx="1"/>
          </p:nvPr>
        </p:nvSpPr>
        <p:spPr>
          <a:xfrm>
            <a:off x="914815" y="4343713"/>
            <a:ext cx="5028370" cy="4112298"/>
          </a:xfrm>
          <a:solidFill>
            <a:srgbClr val="FFFFFF"/>
          </a:solidFill>
          <a:ln>
            <a:solidFill>
              <a:srgbClr val="000000"/>
            </a:solidFill>
          </a:ln>
        </p:spPr>
        <p:txBody>
          <a:bodyPr lIns="91420" tIns="45710" rIns="91420" bIns="45710"/>
          <a:lstStyle/>
          <a:p>
            <a:pPr eaLnBrk="1" hangingPunct="1"/>
            <a:r>
              <a:rPr lang="en-US" altLang="zh-CN" smtClean="0">
                <a:latin typeface="Arial" charset="0"/>
              </a:rPr>
              <a:t>Only specific oil/water mixture can show very low IFT values, around ~0.001mN/m. We did not have IFT for amphiphilic OCB that can migrate to oil phase at 110 C but we will run it. Gautam got inconsistent value for that one, when he did the measurements. I have bought three spinning drop tubes for IFT measurements and we will continue on this next week.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zh-CN" altLang="en-US" smtClean="0">
              <a:latin typeface="Arial" charset="0"/>
            </a:endParaRPr>
          </a:p>
        </p:txBody>
      </p:sp>
      <p:sp>
        <p:nvSpPr>
          <p:cNvPr id="95236" name="Slide Number Placeholder 3"/>
          <p:cNvSpPr>
            <a:spLocks noGrp="1"/>
          </p:cNvSpPr>
          <p:nvPr>
            <p:ph type="sldNum" sz="quarter" idx="5"/>
          </p:nvPr>
        </p:nvSpPr>
        <p:spPr>
          <a:noFill/>
        </p:spPr>
        <p:txBody>
          <a:bodyPr/>
          <a:lstStyle/>
          <a:p>
            <a:fld id="{46464C34-1B5A-447E-97FA-757D3E53AC25}" type="slidenum">
              <a:rPr lang="en-US" altLang="zh-CN">
                <a:solidFill>
                  <a:prstClr val="black"/>
                </a:solidFill>
              </a:rPr>
              <a:pPr/>
              <a:t>28</a:t>
            </a:fld>
            <a:endParaRPr lang="en-US" altLang="zh-CN">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ChangeArrowheads="1"/>
          </p:cNvSpPr>
          <p:nvPr/>
        </p:nvSpPr>
        <p:spPr bwMode="auto">
          <a:xfrm>
            <a:off x="3883296" y="8684298"/>
            <a:ext cx="2973149" cy="458139"/>
          </a:xfrm>
          <a:prstGeom prst="rect">
            <a:avLst/>
          </a:prstGeom>
          <a:noFill/>
          <a:ln w="9525">
            <a:noFill/>
            <a:miter lim="800000"/>
            <a:headEnd/>
            <a:tailEnd/>
          </a:ln>
        </p:spPr>
        <p:txBody>
          <a:bodyPr lIns="90937" tIns="45463" rIns="90937" bIns="45463" anchor="b"/>
          <a:lstStyle/>
          <a:p>
            <a:pPr algn="r" defTabSz="908033" fontAlgn="base">
              <a:spcBef>
                <a:spcPct val="0"/>
              </a:spcBef>
              <a:spcAft>
                <a:spcPct val="0"/>
              </a:spcAft>
            </a:pPr>
            <a:fld id="{87BD6E0A-6576-4C06-BFB9-CC40409BB1B7}" type="slidenum">
              <a:rPr lang="en-US" altLang="zh-CN">
                <a:solidFill>
                  <a:srgbClr val="000000"/>
                </a:solidFill>
              </a:rPr>
              <a:pPr algn="r" defTabSz="908033" fontAlgn="base">
                <a:spcBef>
                  <a:spcPct val="0"/>
                </a:spcBef>
                <a:spcAft>
                  <a:spcPct val="0"/>
                </a:spcAft>
              </a:pPr>
              <a:t>29</a:t>
            </a:fld>
            <a:endParaRPr lang="en-US" altLang="zh-CN" sz="1200" dirty="0">
              <a:solidFill>
                <a:srgbClr val="000000"/>
              </a:solidFill>
              <a:latin typeface="Arial" pitchFamily="34" charset="0"/>
            </a:endParaRPr>
          </a:p>
        </p:txBody>
      </p:sp>
      <p:sp>
        <p:nvSpPr>
          <p:cNvPr id="75779" name="Slide Image Placeholder 2"/>
          <p:cNvSpPr>
            <a:spLocks noGrp="1" noRot="1" noChangeAspect="1" noTextEdit="1"/>
          </p:cNvSpPr>
          <p:nvPr>
            <p:ph type="sldImg"/>
          </p:nvPr>
        </p:nvSpPr>
        <p:spPr>
          <a:xfrm>
            <a:off x="1143000" y="685800"/>
            <a:ext cx="4572000" cy="3429000"/>
          </a:xfrm>
          <a:ln/>
        </p:spPr>
      </p:sp>
      <p:sp>
        <p:nvSpPr>
          <p:cNvPr id="75780" name="Rectangle 3"/>
          <p:cNvSpPr>
            <a:spLocks noGrp="1"/>
          </p:cNvSpPr>
          <p:nvPr>
            <p:ph type="body" sz="quarter" idx="1"/>
          </p:nvPr>
        </p:nvSpPr>
        <p:spPr>
          <a:xfrm>
            <a:off x="913260" y="4343713"/>
            <a:ext cx="5031482" cy="4113862"/>
          </a:xfrm>
          <a:noFill/>
          <a:ln/>
        </p:spPr>
        <p:txBody>
          <a:bodyPr lIns="90937" tIns="45463" rIns="90937" bIns="45463"/>
          <a:lstStyle/>
          <a:p>
            <a:pPr eaLnBrk="1"/>
            <a:endParaRPr lang="en-US" altLang="zh-CN" smtClean="0">
              <a:solidFill>
                <a:srgbClr val="0000CC"/>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BAE944-14B1-4814-8B5D-5A227F92D768}"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3296" y="8684298"/>
            <a:ext cx="2973149" cy="458139"/>
          </a:xfrm>
          <a:prstGeom prst="rect">
            <a:avLst/>
          </a:prstGeom>
          <a:noFill/>
          <a:ln w="9525">
            <a:noFill/>
            <a:miter lim="800000"/>
            <a:headEnd/>
            <a:tailEnd/>
          </a:ln>
        </p:spPr>
        <p:txBody>
          <a:bodyPr lIns="90791" tIns="45396" rIns="90791" bIns="45396" anchor="b"/>
          <a:lstStyle/>
          <a:p>
            <a:pPr algn="r" defTabSz="908033" fontAlgn="base">
              <a:spcBef>
                <a:spcPct val="0"/>
              </a:spcBef>
              <a:spcAft>
                <a:spcPct val="0"/>
              </a:spcAft>
            </a:pPr>
            <a:fld id="{E0395D46-ABB6-48A9-8BB2-EC9C7BD52CF4}" type="slidenum">
              <a:rPr lang="en-US" altLang="zh-CN" sz="1200">
                <a:solidFill>
                  <a:prstClr val="black"/>
                </a:solidFill>
                <a:latin typeface="Arial" charset="0"/>
              </a:rPr>
              <a:pPr algn="r" defTabSz="908033" fontAlgn="base">
                <a:spcBef>
                  <a:spcPct val="0"/>
                </a:spcBef>
                <a:spcAft>
                  <a:spcPct val="0"/>
                </a:spcAft>
              </a:pPr>
              <a:t>4</a:t>
            </a:fld>
            <a:endParaRPr lang="en-US" altLang="zh-CN" sz="1200" dirty="0">
              <a:solidFill>
                <a:prstClr val="black"/>
              </a:solidFill>
              <a:latin typeface="Arial" charset="0"/>
            </a:endParaRPr>
          </a:p>
        </p:txBody>
      </p:sp>
      <p:sp>
        <p:nvSpPr>
          <p:cNvPr id="5939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9396" name="Rectangle 3"/>
          <p:cNvSpPr>
            <a:spLocks noGrp="1" noChangeArrowheads="1"/>
          </p:cNvSpPr>
          <p:nvPr>
            <p:ph type="body" idx="1"/>
          </p:nvPr>
        </p:nvSpPr>
        <p:spPr>
          <a:xfrm>
            <a:off x="914815" y="4343713"/>
            <a:ext cx="5028370" cy="4113862"/>
          </a:xfrm>
          <a:solidFill>
            <a:srgbClr val="FFFFFF"/>
          </a:solidFill>
          <a:ln>
            <a:solidFill>
              <a:srgbClr val="000000"/>
            </a:solidFill>
          </a:ln>
        </p:spPr>
        <p:txBody>
          <a:bodyPr lIns="91431" tIns="45716" rIns="91431" bIns="45716"/>
          <a:lstStyle/>
          <a:p>
            <a:r>
              <a:rPr lang="en-US" altLang="zh-CN" smtClean="0">
                <a:latin typeface="Arial" charset="0"/>
              </a:rPr>
              <a:t>Early work on carbon black, now we are switching to magnetite as well.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charset="0"/>
            </a:endParaRPr>
          </a:p>
        </p:txBody>
      </p:sp>
      <p:sp>
        <p:nvSpPr>
          <p:cNvPr id="61444" name="Slide Number Placeholder 3"/>
          <p:cNvSpPr>
            <a:spLocks noGrp="1"/>
          </p:cNvSpPr>
          <p:nvPr>
            <p:ph type="sldNum" sz="quarter" idx="5"/>
          </p:nvPr>
        </p:nvSpPr>
        <p:spPr>
          <a:noFill/>
        </p:spPr>
        <p:txBody>
          <a:bodyPr/>
          <a:lstStyle/>
          <a:p>
            <a:fld id="{F86EE058-0879-4186-800D-F2A1CA0F60C7}" type="slidenum">
              <a:rPr lang="en-US">
                <a:solidFill>
                  <a:srgbClr val="000000"/>
                </a:solidFill>
              </a:rPr>
              <a:pPr/>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3296" y="8684298"/>
            <a:ext cx="2973149" cy="458139"/>
          </a:xfrm>
          <a:prstGeom prst="rect">
            <a:avLst/>
          </a:prstGeom>
          <a:noFill/>
          <a:ln w="9525">
            <a:noFill/>
            <a:miter lim="800000"/>
            <a:headEnd/>
            <a:tailEnd/>
          </a:ln>
        </p:spPr>
        <p:txBody>
          <a:bodyPr lIns="90937" tIns="45468" rIns="90937" bIns="45468" anchor="b"/>
          <a:lstStyle/>
          <a:p>
            <a:pPr algn="r" defTabSz="909594" fontAlgn="base">
              <a:spcBef>
                <a:spcPct val="0"/>
              </a:spcBef>
              <a:spcAft>
                <a:spcPct val="0"/>
              </a:spcAft>
            </a:pPr>
            <a:fld id="{9E769180-A5DF-4AA6-ACBD-A7DD0A4DB3B1}" type="slidenum">
              <a:rPr lang="zh-CN" altLang="en-US" sz="1200">
                <a:solidFill>
                  <a:prstClr val="black"/>
                </a:solidFill>
                <a:latin typeface="Arial" charset="0"/>
              </a:rPr>
              <a:pPr algn="r" defTabSz="909594" fontAlgn="base">
                <a:spcBef>
                  <a:spcPct val="0"/>
                </a:spcBef>
                <a:spcAft>
                  <a:spcPct val="0"/>
                </a:spcAft>
              </a:pPr>
              <a:t>6</a:t>
            </a:fld>
            <a:endParaRPr lang="en-US" altLang="zh-CN" sz="1200" dirty="0">
              <a:solidFill>
                <a:prstClr val="black"/>
              </a:solidFill>
              <a:latin typeface="Arial" charset="0"/>
            </a:endParaRPr>
          </a:p>
        </p:txBody>
      </p:sp>
      <p:sp>
        <p:nvSpPr>
          <p:cNvPr id="81923" name="Slide Image Placeholder 1"/>
          <p:cNvSpPr>
            <a:spLocks noGrp="1" noRot="1" noChangeAspect="1" noTextEdit="1"/>
          </p:cNvSpPr>
          <p:nvPr>
            <p:ph type="sldImg"/>
          </p:nvPr>
        </p:nvSpPr>
        <p:spPr>
          <a:ln/>
        </p:spPr>
      </p:sp>
      <p:sp>
        <p:nvSpPr>
          <p:cNvPr id="81924" name="Notes Placeholder 2"/>
          <p:cNvSpPr>
            <a:spLocks noGrp="1"/>
          </p:cNvSpPr>
          <p:nvPr>
            <p:ph type="body" idx="1"/>
          </p:nvPr>
        </p:nvSpPr>
        <p:spPr>
          <a:noFill/>
          <a:ln/>
        </p:spPr>
        <p:txBody>
          <a:bodyPr/>
          <a:lstStyle/>
          <a:p>
            <a:pPr eaLnBrk="1" hangingPunct="1"/>
            <a:r>
              <a:rPr lang="en-US" altLang="zh-CN" smtClean="0">
                <a:latin typeface="Arial" charset="0"/>
              </a:rPr>
              <a:t>All based on 15 nm CB. Generally, we put error bars for mean diameter data since it is dynamic. But, we did 10-minute run rather than 5 runs (2 min/run). </a:t>
            </a:r>
          </a:p>
          <a:p>
            <a:pPr eaLnBrk="1" hangingPunct="1"/>
            <a:endParaRPr lang="en-US" altLang="zh-CN" smtClean="0">
              <a:latin typeface="Arial" charset="0"/>
            </a:endParaRPr>
          </a:p>
          <a:p>
            <a:pPr eaLnBrk="1" hangingPunct="1"/>
            <a:endParaRPr lang="en-US" altLang="zh-CN" smtClean="0">
              <a:latin typeface="Arial" charset="0"/>
            </a:endParaRPr>
          </a:p>
        </p:txBody>
      </p:sp>
      <p:sp>
        <p:nvSpPr>
          <p:cNvPr id="81925" name="Slide Number Placeholder 3"/>
          <p:cNvSpPr txBox="1">
            <a:spLocks noGrp="1"/>
          </p:cNvSpPr>
          <p:nvPr/>
        </p:nvSpPr>
        <p:spPr bwMode="auto">
          <a:xfrm>
            <a:off x="3883296" y="8684298"/>
            <a:ext cx="2973149" cy="458139"/>
          </a:xfrm>
          <a:prstGeom prst="rect">
            <a:avLst/>
          </a:prstGeom>
          <a:noFill/>
          <a:ln w="9525">
            <a:noFill/>
            <a:miter lim="800000"/>
            <a:headEnd/>
            <a:tailEnd/>
          </a:ln>
        </p:spPr>
        <p:txBody>
          <a:bodyPr lIns="90791" tIns="45396" rIns="90791" bIns="45396" anchor="b"/>
          <a:lstStyle/>
          <a:p>
            <a:pPr algn="r" defTabSz="908033" fontAlgn="base">
              <a:spcBef>
                <a:spcPct val="0"/>
              </a:spcBef>
              <a:spcAft>
                <a:spcPct val="0"/>
              </a:spcAft>
            </a:pPr>
            <a:fld id="{20E6B86B-4C19-46F4-A23E-F63B47C8B1C2}" type="slidenum">
              <a:rPr lang="en-US" altLang="zh-CN" sz="1200">
                <a:solidFill>
                  <a:prstClr val="black"/>
                </a:solidFill>
                <a:latin typeface="Arial" charset="0"/>
              </a:rPr>
              <a:pPr algn="r" defTabSz="908033" fontAlgn="base">
                <a:spcBef>
                  <a:spcPct val="0"/>
                </a:spcBef>
                <a:spcAft>
                  <a:spcPct val="0"/>
                </a:spcAft>
              </a:pPr>
              <a:t>6</a:t>
            </a:fld>
            <a:endParaRPr lang="en-US" altLang="zh-CN" sz="1200" dirty="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zh-CN" altLang="en-US" dirty="0" smtClean="0">
              <a:latin typeface="Arial" charset="0"/>
            </a:endParaRPr>
          </a:p>
        </p:txBody>
      </p:sp>
      <p:sp>
        <p:nvSpPr>
          <p:cNvPr id="62468" name="Slide Number Placeholder 3"/>
          <p:cNvSpPr txBox="1">
            <a:spLocks noGrp="1"/>
          </p:cNvSpPr>
          <p:nvPr/>
        </p:nvSpPr>
        <p:spPr bwMode="auto">
          <a:xfrm>
            <a:off x="3883296" y="8684298"/>
            <a:ext cx="2973149" cy="458139"/>
          </a:xfrm>
          <a:prstGeom prst="rect">
            <a:avLst/>
          </a:prstGeom>
          <a:noFill/>
          <a:ln w="9525">
            <a:noFill/>
            <a:miter lim="800000"/>
            <a:headEnd/>
            <a:tailEnd/>
          </a:ln>
        </p:spPr>
        <p:txBody>
          <a:bodyPr lIns="90791" tIns="45396" rIns="90791" bIns="45396" anchor="b"/>
          <a:lstStyle/>
          <a:p>
            <a:pPr algn="r" defTabSz="908033" fontAlgn="base">
              <a:spcBef>
                <a:spcPct val="0"/>
              </a:spcBef>
              <a:spcAft>
                <a:spcPct val="0"/>
              </a:spcAft>
            </a:pPr>
            <a:fld id="{FEB4F9AE-5035-4CBC-80E5-0C14A7A33558}" type="slidenum">
              <a:rPr lang="en-US" altLang="zh-CN" sz="1200">
                <a:solidFill>
                  <a:srgbClr val="000000"/>
                </a:solidFill>
                <a:latin typeface="Arial" charset="0"/>
              </a:rPr>
              <a:pPr algn="r" defTabSz="908033" fontAlgn="base">
                <a:spcBef>
                  <a:spcPct val="0"/>
                </a:spcBef>
                <a:spcAft>
                  <a:spcPct val="0"/>
                </a:spcAft>
              </a:pPr>
              <a:t>7</a:t>
            </a:fld>
            <a:endParaRPr lang="en-US" altLang="zh-CN" sz="1200" dirty="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796C9618-6655-498D-ABB8-2CF27ECDB09A}" type="slidenum">
              <a:rPr lang="en-US" altLang="zh-CN">
                <a:solidFill>
                  <a:srgbClr val="000000"/>
                </a:solidFill>
              </a:rPr>
              <a:pPr/>
              <a:t>8</a:t>
            </a:fld>
            <a:endParaRPr lang="en-US" altLang="zh-CN">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zh-CN" altLang="en-US" smtClean="0"/>
          </a:p>
        </p:txBody>
      </p:sp>
      <p:sp>
        <p:nvSpPr>
          <p:cNvPr id="64516" name="Slide Number Placeholder 3"/>
          <p:cNvSpPr txBox="1">
            <a:spLocks noGrp="1"/>
          </p:cNvSpPr>
          <p:nvPr/>
        </p:nvSpPr>
        <p:spPr bwMode="auto">
          <a:xfrm>
            <a:off x="3883296" y="8684298"/>
            <a:ext cx="2973149" cy="458139"/>
          </a:xfrm>
          <a:prstGeom prst="rect">
            <a:avLst/>
          </a:prstGeom>
          <a:noFill/>
          <a:ln w="9525">
            <a:noFill/>
            <a:miter lim="800000"/>
            <a:headEnd/>
            <a:tailEnd/>
          </a:ln>
        </p:spPr>
        <p:txBody>
          <a:bodyPr lIns="90791" tIns="45396" rIns="90791" bIns="45396" anchor="b"/>
          <a:lstStyle/>
          <a:p>
            <a:pPr algn="r" defTabSz="908033" fontAlgn="base">
              <a:spcBef>
                <a:spcPct val="0"/>
              </a:spcBef>
              <a:spcAft>
                <a:spcPct val="0"/>
              </a:spcAft>
            </a:pPr>
            <a:fld id="{846BDAC2-BA97-429B-834B-4A89C6433115}" type="slidenum">
              <a:rPr lang="en-US" altLang="zh-CN" sz="1200">
                <a:solidFill>
                  <a:prstClr val="black"/>
                </a:solidFill>
                <a:latin typeface="Arial" pitchFamily="34" charset="0"/>
              </a:rPr>
              <a:pPr algn="r" defTabSz="908033" fontAlgn="base">
                <a:spcBef>
                  <a:spcPct val="0"/>
                </a:spcBef>
                <a:spcAft>
                  <a:spcPct val="0"/>
                </a:spcAft>
              </a:pPr>
              <a:t>9</a:t>
            </a:fld>
            <a:endParaRPr lang="en-US" altLang="zh-CN" sz="1200" dirty="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214B0-622D-471D-8E6B-1313A7FD781F}"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214B0-622D-471D-8E6B-1313A7FD781F}"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214B0-622D-471D-8E6B-1313A7FD781F}"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1411E3D5-2F4F-4397-ADAD-061F8104D66B}" type="datetimeFigureOut">
              <a:rPr lang="en-MY"/>
              <a:pPr>
                <a:defRPr/>
              </a:pPr>
              <a:t>8/5/2013</a:t>
            </a:fld>
            <a:endParaRPr lang="en-MY"/>
          </a:p>
        </p:txBody>
      </p:sp>
      <p:sp>
        <p:nvSpPr>
          <p:cNvPr id="5" name="Footer Placeholder 4"/>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867E1B42-029D-4949-B780-6CDDC739A376}" type="slidenum">
              <a:rPr lang="en-MY"/>
              <a:pPr>
                <a:defRPr/>
              </a:pPr>
              <a:t>‹#›</a:t>
            </a:fld>
            <a:endParaRPr lang="en-MY"/>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88B5A7FA-E272-481A-80A7-921A998D6964}" type="datetimeFigureOut">
              <a:rPr lang="en-MY"/>
              <a:pPr>
                <a:defRPr/>
              </a:pPr>
              <a:t>8/5/2013</a:t>
            </a:fld>
            <a:endParaRPr lang="en-MY"/>
          </a:p>
        </p:txBody>
      </p:sp>
      <p:sp>
        <p:nvSpPr>
          <p:cNvPr id="5" name="Footer Placeholder 4"/>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CCD7BA36-AFCA-4FF4-9AA0-586D4959239E}" type="slidenum">
              <a:rPr lang="en-MY"/>
              <a:pPr>
                <a:defRPr/>
              </a:pPr>
              <a:t>‹#›</a:t>
            </a:fld>
            <a:endParaRPr lang="en-MY"/>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E7E24228-50EF-4CB2-827C-E78C8C957202}" type="datetimeFigureOut">
              <a:rPr lang="en-MY"/>
              <a:pPr>
                <a:defRPr/>
              </a:pPr>
              <a:t>8/5/2013</a:t>
            </a:fld>
            <a:endParaRPr lang="en-MY"/>
          </a:p>
        </p:txBody>
      </p:sp>
      <p:sp>
        <p:nvSpPr>
          <p:cNvPr id="5" name="Footer Placeholder 4"/>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93942A93-E6A2-4096-B863-8BC60CC9F62E}" type="slidenum">
              <a:rPr lang="en-MY"/>
              <a:pPr>
                <a:defRPr/>
              </a:pPr>
              <a:t>‹#›</a:t>
            </a:fld>
            <a:endParaRPr lang="en-MY"/>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6933D7C0-4139-4150-8CE0-CBEE59859CB2}" type="datetimeFigureOut">
              <a:rPr lang="en-MY"/>
              <a:pPr>
                <a:defRPr/>
              </a:pPr>
              <a:t>8/5/2013</a:t>
            </a:fld>
            <a:endParaRPr lang="en-MY"/>
          </a:p>
        </p:txBody>
      </p:sp>
      <p:sp>
        <p:nvSpPr>
          <p:cNvPr id="6" name="Footer Placeholder 5"/>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7" name="Slide Number Placeholder 6"/>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469BF9F1-19B0-4C54-8DF7-FF2C0006EAD2}"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BFE54BA6-2D04-4AD2-8E38-0A1FB9F95535}" type="datetimeFigureOut">
              <a:rPr lang="en-MY"/>
              <a:pPr>
                <a:defRPr/>
              </a:pPr>
              <a:t>8/5/2013</a:t>
            </a:fld>
            <a:endParaRPr lang="en-MY"/>
          </a:p>
        </p:txBody>
      </p:sp>
      <p:sp>
        <p:nvSpPr>
          <p:cNvPr id="8" name="Footer Placeholder 7"/>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9" name="Slide Number Placeholder 8"/>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9B621AEB-B603-49B5-843C-427CFF45F285}" type="slidenum">
              <a:rPr lang="en-MY"/>
              <a:pPr>
                <a:defRPr/>
              </a:pPr>
              <a:t>‹#›</a:t>
            </a:fld>
            <a:endParaRPr lang="en-MY"/>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60CB75EE-BAC5-40DD-AD25-39E6C88AA6DD}" type="datetimeFigureOut">
              <a:rPr lang="en-MY"/>
              <a:pPr>
                <a:defRPr/>
              </a:pPr>
              <a:t>8/5/2013</a:t>
            </a:fld>
            <a:endParaRPr lang="en-MY"/>
          </a:p>
        </p:txBody>
      </p:sp>
      <p:sp>
        <p:nvSpPr>
          <p:cNvPr id="4" name="Footer Placeholder 3"/>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5" name="Slide Number Placeholder 4"/>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EAD8D008-FA73-4D5D-A365-407641D0CE64}" type="slidenum">
              <a:rPr lang="en-MY"/>
              <a:pPr>
                <a:defRPr/>
              </a:pPr>
              <a:t>‹#›</a:t>
            </a:fld>
            <a:endParaRPr lang="en-MY"/>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F2A3D2F0-0F87-4EF9-8265-290D2A62DED2}" type="datetimeFigureOut">
              <a:rPr lang="en-MY"/>
              <a:pPr>
                <a:defRPr/>
              </a:pPr>
              <a:t>8/5/2013</a:t>
            </a:fld>
            <a:endParaRPr lang="en-MY"/>
          </a:p>
        </p:txBody>
      </p:sp>
      <p:sp>
        <p:nvSpPr>
          <p:cNvPr id="3" name="Footer Placeholder 2"/>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4" name="Slide Number Placeholder 3"/>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42B6CD66-09DF-4CD6-9EFE-0EF8DA892385}" type="slidenum">
              <a:rPr lang="en-MY"/>
              <a:pPr>
                <a:defRPr/>
              </a:pPr>
              <a:t>‹#›</a:t>
            </a:fld>
            <a:endParaRPr lang="en-MY"/>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F5CCC363-AF7E-4D06-A452-1CE3D7648457}" type="datetimeFigureOut">
              <a:rPr lang="en-MY"/>
              <a:pPr>
                <a:defRPr/>
              </a:pPr>
              <a:t>8/5/2013</a:t>
            </a:fld>
            <a:endParaRPr lang="en-MY"/>
          </a:p>
        </p:txBody>
      </p:sp>
      <p:sp>
        <p:nvSpPr>
          <p:cNvPr id="6" name="Footer Placeholder 5"/>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7" name="Slide Number Placeholder 6"/>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B2EBCD06-DAD4-423B-9F9D-F693D222AF6E}" type="slidenum">
              <a:rPr lang="en-MY"/>
              <a:pPr>
                <a:defRPr/>
              </a:pPr>
              <a:t>‹#›</a:t>
            </a:fld>
            <a:endParaRPr lang="en-MY"/>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EBFC49AD-A521-4B68-9192-5BBB04F37B48}" type="datetimeFigureOut">
              <a:rPr lang="en-MY"/>
              <a:pPr>
                <a:defRPr/>
              </a:pPr>
              <a:t>8/5/2013</a:t>
            </a:fld>
            <a:endParaRPr lang="en-MY"/>
          </a:p>
        </p:txBody>
      </p:sp>
      <p:sp>
        <p:nvSpPr>
          <p:cNvPr id="6" name="Footer Placeholder 5"/>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7" name="Slide Number Placeholder 6"/>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CEF21444-B20F-4CFD-AF93-51F0D224861B}" type="slidenum">
              <a:rPr lang="en-MY"/>
              <a:pPr>
                <a:defRPr/>
              </a:pPr>
              <a:t>‹#›</a:t>
            </a:fld>
            <a:endParaRPr lang="en-MY"/>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E3854082-A8AA-4C61-ADB3-4783D16F5A35}" type="datetimeFigureOut">
              <a:rPr lang="en-MY"/>
              <a:pPr>
                <a:defRPr/>
              </a:pPr>
              <a:t>8/5/2013</a:t>
            </a:fld>
            <a:endParaRPr lang="en-MY"/>
          </a:p>
        </p:txBody>
      </p:sp>
      <p:sp>
        <p:nvSpPr>
          <p:cNvPr id="5" name="Footer Placeholder 4"/>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E00772FA-6CAE-4572-AB79-9D45A06DAF07}" type="slidenum">
              <a:rPr lang="en-MY"/>
              <a:pPr>
                <a:defRPr/>
              </a:pPr>
              <a:t>‹#›</a:t>
            </a:fld>
            <a:endParaRPr lang="en-MY"/>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FCA21E2C-36E6-423E-B729-8EFF27EEA49C}" type="datetimeFigureOut">
              <a:rPr lang="en-MY"/>
              <a:pPr>
                <a:defRPr/>
              </a:pPr>
              <a:t>8/5/2013</a:t>
            </a:fld>
            <a:endParaRPr lang="en-MY"/>
          </a:p>
        </p:txBody>
      </p:sp>
      <p:sp>
        <p:nvSpPr>
          <p:cNvPr id="5" name="Footer Placeholder 4"/>
          <p:cNvSpPr>
            <a:spLocks noGrp="1"/>
          </p:cNvSpPr>
          <p:nvPr>
            <p:ph type="ftr" sz="quarter" idx="11"/>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endParaRPr lang="en-MY"/>
          </a:p>
        </p:txBody>
      </p:sp>
      <p:sp>
        <p:nvSpPr>
          <p:cNvPr id="6" name="Slide Number Placeholder 5"/>
          <p:cNvSpPr>
            <a:spLocks noGrp="1"/>
          </p:cNvSpPr>
          <p:nvPr>
            <p:ph type="sldNum" sz="quarter" idx="12"/>
          </p:nvPr>
        </p:nvSpPr>
        <p:spPr/>
        <p:txBody>
          <a:bodyPr/>
          <a:lstStyle>
            <a:lvl1pPr fontAlgn="base">
              <a:spcBef>
                <a:spcPct val="0"/>
              </a:spcBef>
              <a:spcAft>
                <a:spcPct val="5000"/>
              </a:spcAft>
              <a:buClr>
                <a:srgbClr val="FF9900"/>
              </a:buClr>
              <a:buSzPct val="100000"/>
              <a:buFont typeface="Times New Roman" pitchFamily="18" charset="0"/>
              <a:buChar char="─"/>
              <a:defRPr>
                <a:latin typeface="Arial" charset="0"/>
                <a:ea typeface="Batang" pitchFamily="18" charset="-127"/>
              </a:defRPr>
            </a:lvl1pPr>
          </a:lstStyle>
          <a:p>
            <a:pPr>
              <a:defRPr/>
            </a:pPr>
            <a:fld id="{3A200BA0-6DA9-4ADE-9D04-40A2334426C4}" type="slidenum">
              <a:rPr lang="en-MY"/>
              <a:pPr>
                <a:defRPr/>
              </a:pPr>
              <a:t>‹#›</a:t>
            </a:fld>
            <a:endParaRPr lang="en-MY"/>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214B0-622D-471D-8E6B-1313A7FD781F}"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214B0-622D-471D-8E6B-1313A7FD781F}"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214B0-622D-471D-8E6B-1313A7FD781F}"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02" name="Rectangle 2"/>
          <p:cNvSpPr>
            <a:spLocks noGrp="1" noChangeArrowheads="1"/>
          </p:cNvSpPr>
          <p:nvPr>
            <p:ph type="ctrTitle"/>
          </p:nvPr>
        </p:nvSpPr>
        <p:spPr>
          <a:xfrm>
            <a:off x="685800" y="2286000"/>
            <a:ext cx="7772400" cy="1143000"/>
          </a:xfrm>
        </p:spPr>
        <p:txBody>
          <a:bodyPr/>
          <a:lstStyle>
            <a:lvl1pPr>
              <a:defRPr/>
            </a:lvl1pPr>
          </a:lstStyle>
          <a:p>
            <a:r>
              <a:rPr lang="en-US" altLang="zh-CN"/>
              <a:t>Click to edit Master title style</a:t>
            </a:r>
          </a:p>
        </p:txBody>
      </p:sp>
      <p:sp>
        <p:nvSpPr>
          <p:cNvPr id="133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8F5453-FFF1-40AA-A25F-7C69D0D01C2C}"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7E4AB4-5E66-4342-A326-26C2A4F8E873}"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A5D94C-2495-419B-B05D-5C02879994A6}"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95E02A-DB3F-4502-9105-892736418CAA}"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8F1F5D5-2F78-479D-8FCD-05980523AD46}"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214B0-622D-471D-8E6B-1313A7FD781F}" type="datetimeFigureOut">
              <a:rPr lang="en-US" smtClean="0"/>
              <a:pPr/>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083A6C4-1BAE-49E9-9C29-41CE71177C8E}"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228B92A-F2CE-4730-9389-AB08A45B737D}"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B15B37-CDDC-4986-AF06-B455125E57F4}"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9F0F4D1-EF98-4AAE-BD5C-FC11AC50B13A}"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3E5EA1-92B1-49CD-9A64-D5F2AA794220}"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FACE80-2B78-40BD-8A7C-95EADBEF623E}"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E823AED-56ED-4D89-A07D-BA2F8EE90A90}"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214B0-622D-471D-8E6B-1313A7FD781F}" type="datetimeFigureOut">
              <a:rPr lang="en-US" smtClean="0"/>
              <a:pPr/>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02" name="Rectangle 2"/>
          <p:cNvSpPr>
            <a:spLocks noGrp="1" noChangeArrowheads="1"/>
          </p:cNvSpPr>
          <p:nvPr>
            <p:ph type="ctrTitle"/>
          </p:nvPr>
        </p:nvSpPr>
        <p:spPr>
          <a:xfrm>
            <a:off x="685800" y="2286000"/>
            <a:ext cx="7772400" cy="1143000"/>
          </a:xfrm>
        </p:spPr>
        <p:txBody>
          <a:bodyPr/>
          <a:lstStyle>
            <a:lvl1pPr>
              <a:defRPr/>
            </a:lvl1pPr>
          </a:lstStyle>
          <a:p>
            <a:r>
              <a:rPr lang="en-US" altLang="zh-CN"/>
              <a:t>Click to edit Master title style</a:t>
            </a:r>
          </a:p>
        </p:txBody>
      </p:sp>
      <p:sp>
        <p:nvSpPr>
          <p:cNvPr id="13312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74FF7-ED7A-4018-B9FA-3D728967002A}"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0A688F-DB3B-46C9-9BF0-F5B8FAD03E55}"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214B0-622D-471D-8E6B-1313A7FD781F}" type="datetimeFigureOut">
              <a:rPr lang="en-US" smtClean="0"/>
              <a:pPr/>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CA90BF-79F2-447D-BA33-64DC4D3302B7}"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4B9E08-17D3-4A15-9AA8-61C54977ACC2}"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8DD40D-B2A5-4D4D-B2C1-D65395321A1F}"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BA55EE-3EF0-4B68-9DBA-527E69AD3601}"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1997FD-4081-4A7A-942E-D2CF7FCDADD9}"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AD8AE8-6FC5-45AF-9385-70AD1C6EF745}"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456067-9F93-4C9E-8300-AABA9DE84321}"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13889-685B-4C9B-AA41-4FF26A3A0182}"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571D5-6CB7-46C9-8E88-50D9F10C5CF0}"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CD03ED-B59C-43DB-88A2-65CB903C2BEA}" type="slidenum">
              <a:rPr lang="zh-CN" altLang="en-US">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14B0-622D-471D-8E6B-1313A7FD781F}"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214B0-622D-471D-8E6B-1313A7FD781F}"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62BF1-B830-48D1-9AC8-226DC06A9C3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smtClean="0">
                <a:solidFill>
                  <a:srgbClr val="000000"/>
                </a:solidFill>
                <a:ea typeface="SimSun" pitchFamily="2" charset="-122"/>
              </a:defRPr>
            </a:lvl1pPr>
          </a:lstStyle>
          <a:p>
            <a:pPr algn="ctr" fontAlgn="base">
              <a:spcBef>
                <a:spcPct val="0"/>
              </a:spcBef>
              <a:spcAft>
                <a:spcPct val="5000"/>
              </a:spcAft>
              <a:buClr>
                <a:srgbClr val="FF9900"/>
              </a:buClr>
              <a:buSzPct val="100000"/>
              <a:buFont typeface="Times New Roman" pitchFamily="18" charset="0"/>
              <a:buChar char="─"/>
              <a:defRPr/>
            </a:pPr>
            <a:endParaRPr lang="en-US" altLang="zh-CN"/>
          </a:p>
        </p:txBody>
      </p:sp>
      <p:sp>
        <p:nvSpPr>
          <p:cNvPr id="4" name="Footer Placeholder 3"/>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smtClean="0">
                <a:solidFill>
                  <a:srgbClr val="000000"/>
                </a:solidFill>
                <a:ea typeface="SimSun" pitchFamily="2" charset="-122"/>
              </a:defRPr>
            </a:lvl1pPr>
          </a:lstStyle>
          <a:p>
            <a:pPr algn="ctr" fontAlgn="base">
              <a:spcBef>
                <a:spcPct val="0"/>
              </a:spcBef>
              <a:spcAft>
                <a:spcPct val="5000"/>
              </a:spcAft>
              <a:buClr>
                <a:srgbClr val="FF9900"/>
              </a:buClr>
              <a:buSzPct val="100000"/>
              <a:buFont typeface="Times New Roman" pitchFamily="18" charset="0"/>
              <a:buChar char="─"/>
              <a:defRPr/>
            </a:pPr>
            <a:endParaRPr lang="en-US" altLang="zh-CN"/>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smtClean="0">
                <a:solidFill>
                  <a:srgbClr val="000000"/>
                </a:solidFill>
                <a:ea typeface="SimSun" pitchFamily="2" charset="-122"/>
              </a:defRPr>
            </a:lvl1pPr>
          </a:lstStyle>
          <a:p>
            <a:pPr algn="ctr" fontAlgn="base">
              <a:spcBef>
                <a:spcPct val="0"/>
              </a:spcBef>
              <a:spcAft>
                <a:spcPct val="5000"/>
              </a:spcAft>
              <a:buClr>
                <a:srgbClr val="FF9900"/>
              </a:buClr>
              <a:buSzPct val="100000"/>
              <a:buFont typeface="Times New Roman" pitchFamily="18" charset="0"/>
              <a:buChar char="─"/>
              <a:defRPr/>
            </a:pPr>
            <a:fld id="{9BDEDA16-9BC0-43C6-874C-D45E5895C39E}" type="slidenum">
              <a:rPr lang="zh-CN" altLang="en-US"/>
              <a:pPr algn="ctr" fontAlgn="base">
                <a:spcBef>
                  <a:spcPct val="0"/>
                </a:spcBef>
                <a:spcAft>
                  <a:spcPct val="5000"/>
                </a:spcAft>
                <a:buClr>
                  <a:srgbClr val="FF9900"/>
                </a:buClr>
                <a:buSzPct val="100000"/>
                <a:buFont typeface="Times New Roman" pitchFamily="18" charset="0"/>
                <a:buChar char="─"/>
                <a:defRPr/>
              </a:pPr>
              <a:t>‹#›</a:t>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990600"/>
            <a:ext cx="3962400"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214B0-622D-471D-8E6B-1313A7FD781F}" type="datetimeFigureOut">
              <a:rPr lang="en-US" smtClean="0"/>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2BF1-B830-48D1-9AC8-226DC06A9C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6387"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宋体" pitchFamily="2" charset="-122"/>
        </a:defRPr>
      </a:lvl6pPr>
      <a:lvl7pPr marL="914400" algn="l" rtl="0" fontAlgn="base">
        <a:spcBef>
          <a:spcPct val="0"/>
        </a:spcBef>
        <a:spcAft>
          <a:spcPct val="0"/>
        </a:spcAft>
        <a:defRPr sz="3200">
          <a:solidFill>
            <a:schemeClr val="tx2"/>
          </a:solidFill>
          <a:latin typeface="Arial" pitchFamily="34" charset="0"/>
          <a:ea typeface="宋体" pitchFamily="2" charset="-122"/>
        </a:defRPr>
      </a:lvl7pPr>
      <a:lvl8pPr marL="1371600" algn="l" rtl="0" fontAlgn="base">
        <a:spcBef>
          <a:spcPct val="0"/>
        </a:spcBef>
        <a:spcAft>
          <a:spcPct val="0"/>
        </a:spcAft>
        <a:defRPr sz="3200">
          <a:solidFill>
            <a:schemeClr val="tx2"/>
          </a:solidFill>
          <a:latin typeface="Arial" pitchFamily="34" charset="0"/>
          <a:ea typeface="宋体" pitchFamily="2" charset="-122"/>
        </a:defRPr>
      </a:lvl8pPr>
      <a:lvl9pPr marL="1828800" algn="l" rtl="0" fontAlgn="base">
        <a:spcBef>
          <a:spcPct val="0"/>
        </a:spcBef>
        <a:spcAft>
          <a:spcPct val="0"/>
        </a:spcAft>
        <a:defRPr sz="3200">
          <a:solidFill>
            <a:schemeClr val="tx2"/>
          </a:solidFill>
          <a:latin typeface="Arial" pitchFamily="34"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6387"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61796" name="Line 4"/>
          <p:cNvSpPr>
            <a:spLocks noChangeShapeType="1"/>
          </p:cNvSpPr>
          <p:nvPr userDrawn="1"/>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宋体" pitchFamily="2" charset="-122"/>
        </a:defRPr>
      </a:lvl6pPr>
      <a:lvl7pPr marL="914400" algn="l" rtl="0" fontAlgn="base">
        <a:spcBef>
          <a:spcPct val="0"/>
        </a:spcBef>
        <a:spcAft>
          <a:spcPct val="0"/>
        </a:spcAft>
        <a:defRPr sz="3200">
          <a:solidFill>
            <a:schemeClr val="tx2"/>
          </a:solidFill>
          <a:latin typeface="Arial" pitchFamily="34" charset="0"/>
          <a:ea typeface="宋体" pitchFamily="2" charset="-122"/>
        </a:defRPr>
      </a:lvl7pPr>
      <a:lvl8pPr marL="1371600" algn="l" rtl="0" fontAlgn="base">
        <a:spcBef>
          <a:spcPct val="0"/>
        </a:spcBef>
        <a:spcAft>
          <a:spcPct val="0"/>
        </a:spcAft>
        <a:defRPr sz="3200">
          <a:solidFill>
            <a:schemeClr val="tx2"/>
          </a:solidFill>
          <a:latin typeface="Arial" pitchFamily="34" charset="0"/>
          <a:ea typeface="宋体" pitchFamily="2" charset="-122"/>
        </a:defRPr>
      </a:lvl8pPr>
      <a:lvl9pPr marL="1828800" algn="l" rtl="0" fontAlgn="base">
        <a:spcBef>
          <a:spcPct val="0"/>
        </a:spcBef>
        <a:spcAft>
          <a:spcPct val="0"/>
        </a:spcAft>
        <a:defRPr sz="3200">
          <a:solidFill>
            <a:schemeClr val="tx2"/>
          </a:solidFill>
          <a:latin typeface="Arial" pitchFamily="34"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9219"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SimSun" pitchFamily="2" charset="-122"/>
        </a:defRPr>
      </a:lvl6pPr>
      <a:lvl7pPr marL="914400" algn="l" rtl="0" fontAlgn="base">
        <a:spcBef>
          <a:spcPct val="0"/>
        </a:spcBef>
        <a:spcAft>
          <a:spcPct val="0"/>
        </a:spcAft>
        <a:defRPr sz="3200">
          <a:solidFill>
            <a:schemeClr val="tx2"/>
          </a:solidFill>
          <a:latin typeface="Arial" pitchFamily="34" charset="0"/>
          <a:ea typeface="SimSun" pitchFamily="2" charset="-122"/>
        </a:defRPr>
      </a:lvl7pPr>
      <a:lvl8pPr marL="1371600" algn="l" rtl="0" fontAlgn="base">
        <a:spcBef>
          <a:spcPct val="0"/>
        </a:spcBef>
        <a:spcAft>
          <a:spcPct val="0"/>
        </a:spcAft>
        <a:defRPr sz="3200">
          <a:solidFill>
            <a:schemeClr val="tx2"/>
          </a:solidFill>
          <a:latin typeface="Arial" pitchFamily="34" charset="0"/>
          <a:ea typeface="SimSun" pitchFamily="2" charset="-122"/>
        </a:defRPr>
      </a:lvl8pPr>
      <a:lvl9pPr marL="1828800" algn="l" rtl="0" fontAlgn="base">
        <a:spcBef>
          <a:spcPct val="0"/>
        </a:spcBef>
        <a:spcAft>
          <a:spcPct val="0"/>
        </a:spcAft>
        <a:defRPr sz="3200">
          <a:solidFill>
            <a:schemeClr val="tx2"/>
          </a:solidFill>
          <a:latin typeface="Arial" pitchFamily="34" charset="0"/>
          <a:ea typeface="SimSun"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MY" smtClean="0"/>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ClrTx/>
              <a:buSzTx/>
              <a:buFontTx/>
              <a:buNone/>
              <a:defRPr sz="1200" smtClean="0">
                <a:solidFill>
                  <a:prstClr val="black">
                    <a:tint val="75000"/>
                  </a:prstClr>
                </a:solidFill>
                <a:latin typeface="Calibri"/>
                <a:ea typeface="+mn-ea"/>
              </a:defRPr>
            </a:lvl1pPr>
          </a:lstStyle>
          <a:p>
            <a:pPr>
              <a:defRPr/>
            </a:pPr>
            <a:fld id="{3C508FCD-1DC9-49C7-B428-A69BC4EF534C}" type="datetimeFigureOut">
              <a:rPr lang="en-MY"/>
              <a:pPr>
                <a:defRPr/>
              </a:pPr>
              <a:t>8/5/2013</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ClrTx/>
              <a:buSzTx/>
              <a:buFontTx/>
              <a:buNone/>
              <a:defRPr sz="1200">
                <a:solidFill>
                  <a:prstClr val="black">
                    <a:tint val="75000"/>
                  </a:prstClr>
                </a:solidFill>
                <a:latin typeface="Calibri"/>
                <a:ea typeface="+mn-ea"/>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ClrTx/>
              <a:buSzTx/>
              <a:buFontTx/>
              <a:buNone/>
              <a:defRPr sz="1200" smtClean="0">
                <a:solidFill>
                  <a:prstClr val="black">
                    <a:tint val="75000"/>
                  </a:prstClr>
                </a:solidFill>
                <a:latin typeface="Calibri"/>
                <a:ea typeface="+mn-ea"/>
              </a:defRPr>
            </a:lvl1pPr>
          </a:lstStyle>
          <a:p>
            <a:pPr>
              <a:defRPr/>
            </a:pPr>
            <a:fld id="{B7223616-5D6E-47C9-8BF0-223FC17DC6F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6387"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charset="0"/>
          <a:ea typeface="SimSun" pitchFamily="2" charset="-122"/>
        </a:defRPr>
      </a:lvl2pPr>
      <a:lvl3pPr algn="l" rtl="0" eaLnBrk="0" fontAlgn="base" hangingPunct="0">
        <a:spcBef>
          <a:spcPct val="0"/>
        </a:spcBef>
        <a:spcAft>
          <a:spcPct val="0"/>
        </a:spcAft>
        <a:defRPr sz="3200">
          <a:solidFill>
            <a:schemeClr val="tx2"/>
          </a:solidFill>
          <a:latin typeface="Arial" charset="0"/>
          <a:ea typeface="SimSun" pitchFamily="2" charset="-122"/>
        </a:defRPr>
      </a:lvl3pPr>
      <a:lvl4pPr algn="l" rtl="0" eaLnBrk="0" fontAlgn="base" hangingPunct="0">
        <a:spcBef>
          <a:spcPct val="0"/>
        </a:spcBef>
        <a:spcAft>
          <a:spcPct val="0"/>
        </a:spcAft>
        <a:defRPr sz="3200">
          <a:solidFill>
            <a:schemeClr val="tx2"/>
          </a:solidFill>
          <a:latin typeface="Arial" charset="0"/>
          <a:ea typeface="SimSun" pitchFamily="2" charset="-122"/>
        </a:defRPr>
      </a:lvl4pPr>
      <a:lvl5pPr algn="l" rtl="0" eaLnBrk="0" fontAlgn="base" hangingPunct="0">
        <a:spcBef>
          <a:spcPct val="0"/>
        </a:spcBef>
        <a:spcAft>
          <a:spcPct val="0"/>
        </a:spcAft>
        <a:defRPr sz="3200">
          <a:solidFill>
            <a:schemeClr val="tx2"/>
          </a:solidFill>
          <a:latin typeface="Arial" charset="0"/>
          <a:ea typeface="SimSun" pitchFamily="2" charset="-122"/>
        </a:defRPr>
      </a:lvl5pPr>
      <a:lvl6pPr marL="457200" algn="l" rtl="0" fontAlgn="base">
        <a:spcBef>
          <a:spcPct val="0"/>
        </a:spcBef>
        <a:spcAft>
          <a:spcPct val="0"/>
        </a:spcAft>
        <a:defRPr sz="3200">
          <a:solidFill>
            <a:schemeClr val="tx2"/>
          </a:solidFill>
          <a:latin typeface="Arial" charset="0"/>
          <a:ea typeface="宋体" pitchFamily="2" charset="-122"/>
        </a:defRPr>
      </a:lvl6pPr>
      <a:lvl7pPr marL="914400" algn="l" rtl="0" fontAlgn="base">
        <a:spcBef>
          <a:spcPct val="0"/>
        </a:spcBef>
        <a:spcAft>
          <a:spcPct val="0"/>
        </a:spcAft>
        <a:defRPr sz="3200">
          <a:solidFill>
            <a:schemeClr val="tx2"/>
          </a:solidFill>
          <a:latin typeface="Arial" charset="0"/>
          <a:ea typeface="宋体" pitchFamily="2" charset="-122"/>
        </a:defRPr>
      </a:lvl7pPr>
      <a:lvl8pPr marL="1371600" algn="l" rtl="0" fontAlgn="base">
        <a:spcBef>
          <a:spcPct val="0"/>
        </a:spcBef>
        <a:spcAft>
          <a:spcPct val="0"/>
        </a:spcAft>
        <a:defRPr sz="3200">
          <a:solidFill>
            <a:schemeClr val="tx2"/>
          </a:solidFill>
          <a:latin typeface="Arial" charset="0"/>
          <a:ea typeface="宋体" pitchFamily="2" charset="-122"/>
        </a:defRPr>
      </a:lvl8pPr>
      <a:lvl9pPr marL="1828800" algn="l" rtl="0" fontAlgn="base">
        <a:spcBef>
          <a:spcPct val="0"/>
        </a:spcBef>
        <a:spcAft>
          <a:spcPct val="0"/>
        </a:spcAft>
        <a:defRPr sz="3200">
          <a:solidFill>
            <a:schemeClr val="tx2"/>
          </a:solidFill>
          <a:latin typeface="Arial"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8435"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宋体"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宋体" pitchFamily="2" charset="-122"/>
        </a:defRPr>
      </a:lvl2pPr>
      <a:lvl3pPr algn="l" rtl="0" eaLnBrk="0" fontAlgn="base" hangingPunct="0">
        <a:spcBef>
          <a:spcPct val="0"/>
        </a:spcBef>
        <a:spcAft>
          <a:spcPct val="0"/>
        </a:spcAft>
        <a:defRPr sz="3200">
          <a:solidFill>
            <a:schemeClr val="tx2"/>
          </a:solidFill>
          <a:latin typeface="Arial" pitchFamily="34" charset="0"/>
          <a:ea typeface="宋体" pitchFamily="2" charset="-122"/>
        </a:defRPr>
      </a:lvl3pPr>
      <a:lvl4pPr algn="l" rtl="0" eaLnBrk="0" fontAlgn="base" hangingPunct="0">
        <a:spcBef>
          <a:spcPct val="0"/>
        </a:spcBef>
        <a:spcAft>
          <a:spcPct val="0"/>
        </a:spcAft>
        <a:defRPr sz="3200">
          <a:solidFill>
            <a:schemeClr val="tx2"/>
          </a:solidFill>
          <a:latin typeface="Arial" pitchFamily="34" charset="0"/>
          <a:ea typeface="宋体" pitchFamily="2" charset="-122"/>
        </a:defRPr>
      </a:lvl4pPr>
      <a:lvl5pPr algn="l" rtl="0" eaLnBrk="0" fontAlgn="base" hangingPunct="0">
        <a:spcBef>
          <a:spcPct val="0"/>
        </a:spcBef>
        <a:spcAft>
          <a:spcPct val="0"/>
        </a:spcAft>
        <a:defRPr sz="3200">
          <a:solidFill>
            <a:schemeClr val="tx2"/>
          </a:solidFill>
          <a:latin typeface="Arial" pitchFamily="34" charset="0"/>
          <a:ea typeface="宋体" pitchFamily="2" charset="-122"/>
        </a:defRPr>
      </a:lvl5pPr>
      <a:lvl6pPr marL="457200" algn="l" rtl="0" fontAlgn="base">
        <a:spcBef>
          <a:spcPct val="0"/>
        </a:spcBef>
        <a:spcAft>
          <a:spcPct val="0"/>
        </a:spcAft>
        <a:defRPr sz="3200">
          <a:solidFill>
            <a:schemeClr val="tx2"/>
          </a:solidFill>
          <a:latin typeface="Arial" pitchFamily="34" charset="0"/>
          <a:ea typeface="SimSun" pitchFamily="2" charset="-122"/>
        </a:defRPr>
      </a:lvl6pPr>
      <a:lvl7pPr marL="914400" algn="l" rtl="0" fontAlgn="base">
        <a:spcBef>
          <a:spcPct val="0"/>
        </a:spcBef>
        <a:spcAft>
          <a:spcPct val="0"/>
        </a:spcAft>
        <a:defRPr sz="3200">
          <a:solidFill>
            <a:schemeClr val="tx2"/>
          </a:solidFill>
          <a:latin typeface="Arial" pitchFamily="34" charset="0"/>
          <a:ea typeface="SimSun" pitchFamily="2" charset="-122"/>
        </a:defRPr>
      </a:lvl7pPr>
      <a:lvl8pPr marL="1371600" algn="l" rtl="0" fontAlgn="base">
        <a:spcBef>
          <a:spcPct val="0"/>
        </a:spcBef>
        <a:spcAft>
          <a:spcPct val="0"/>
        </a:spcAft>
        <a:defRPr sz="3200">
          <a:solidFill>
            <a:schemeClr val="tx2"/>
          </a:solidFill>
          <a:latin typeface="Arial" pitchFamily="34" charset="0"/>
          <a:ea typeface="SimSun" pitchFamily="2" charset="-122"/>
        </a:defRPr>
      </a:lvl8pPr>
      <a:lvl9pPr marL="1828800" algn="l" rtl="0" fontAlgn="base">
        <a:spcBef>
          <a:spcPct val="0"/>
        </a:spcBef>
        <a:spcAft>
          <a:spcPct val="0"/>
        </a:spcAft>
        <a:defRPr sz="3200">
          <a:solidFill>
            <a:schemeClr val="tx2"/>
          </a:solidFill>
          <a:latin typeface="Arial" pitchFamily="34" charset="0"/>
          <a:ea typeface="SimSun"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宋体"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宋体"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宋体"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宋体"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3315"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宋体"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宋体" pitchFamily="2" charset="-122"/>
        </a:defRPr>
      </a:lvl2pPr>
      <a:lvl3pPr algn="l" rtl="0" eaLnBrk="0" fontAlgn="base" hangingPunct="0">
        <a:spcBef>
          <a:spcPct val="0"/>
        </a:spcBef>
        <a:spcAft>
          <a:spcPct val="0"/>
        </a:spcAft>
        <a:defRPr sz="3200">
          <a:solidFill>
            <a:schemeClr val="tx2"/>
          </a:solidFill>
          <a:latin typeface="Arial" pitchFamily="34" charset="0"/>
          <a:ea typeface="宋体" pitchFamily="2" charset="-122"/>
        </a:defRPr>
      </a:lvl3pPr>
      <a:lvl4pPr algn="l" rtl="0" eaLnBrk="0" fontAlgn="base" hangingPunct="0">
        <a:spcBef>
          <a:spcPct val="0"/>
        </a:spcBef>
        <a:spcAft>
          <a:spcPct val="0"/>
        </a:spcAft>
        <a:defRPr sz="3200">
          <a:solidFill>
            <a:schemeClr val="tx2"/>
          </a:solidFill>
          <a:latin typeface="Arial" pitchFamily="34" charset="0"/>
          <a:ea typeface="宋体" pitchFamily="2" charset="-122"/>
        </a:defRPr>
      </a:lvl4pPr>
      <a:lvl5pPr algn="l" rtl="0" eaLnBrk="0" fontAlgn="base" hangingPunct="0">
        <a:spcBef>
          <a:spcPct val="0"/>
        </a:spcBef>
        <a:spcAft>
          <a:spcPct val="0"/>
        </a:spcAft>
        <a:defRPr sz="3200">
          <a:solidFill>
            <a:schemeClr val="tx2"/>
          </a:solidFill>
          <a:latin typeface="Arial" pitchFamily="34" charset="0"/>
          <a:ea typeface="宋体" pitchFamily="2" charset="-122"/>
        </a:defRPr>
      </a:lvl5pPr>
      <a:lvl6pPr marL="457200" algn="l" rtl="0" fontAlgn="base">
        <a:spcBef>
          <a:spcPct val="0"/>
        </a:spcBef>
        <a:spcAft>
          <a:spcPct val="0"/>
        </a:spcAft>
        <a:defRPr sz="3200">
          <a:solidFill>
            <a:schemeClr val="tx2"/>
          </a:solidFill>
          <a:latin typeface="Arial" pitchFamily="34" charset="0"/>
          <a:ea typeface="SimSun" pitchFamily="2" charset="-122"/>
        </a:defRPr>
      </a:lvl6pPr>
      <a:lvl7pPr marL="914400" algn="l" rtl="0" fontAlgn="base">
        <a:spcBef>
          <a:spcPct val="0"/>
        </a:spcBef>
        <a:spcAft>
          <a:spcPct val="0"/>
        </a:spcAft>
        <a:defRPr sz="3200">
          <a:solidFill>
            <a:schemeClr val="tx2"/>
          </a:solidFill>
          <a:latin typeface="Arial" pitchFamily="34" charset="0"/>
          <a:ea typeface="SimSun" pitchFamily="2" charset="-122"/>
        </a:defRPr>
      </a:lvl7pPr>
      <a:lvl8pPr marL="1371600" algn="l" rtl="0" fontAlgn="base">
        <a:spcBef>
          <a:spcPct val="0"/>
        </a:spcBef>
        <a:spcAft>
          <a:spcPct val="0"/>
        </a:spcAft>
        <a:defRPr sz="3200">
          <a:solidFill>
            <a:schemeClr val="tx2"/>
          </a:solidFill>
          <a:latin typeface="Arial" pitchFamily="34" charset="0"/>
          <a:ea typeface="SimSun" pitchFamily="2" charset="-122"/>
        </a:defRPr>
      </a:lvl8pPr>
      <a:lvl9pPr marL="1828800" algn="l" rtl="0" fontAlgn="base">
        <a:spcBef>
          <a:spcPct val="0"/>
        </a:spcBef>
        <a:spcAft>
          <a:spcPct val="0"/>
        </a:spcAft>
        <a:defRPr sz="3200">
          <a:solidFill>
            <a:schemeClr val="tx2"/>
          </a:solidFill>
          <a:latin typeface="Arial" pitchFamily="34" charset="0"/>
          <a:ea typeface="SimSun"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宋体"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宋体"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宋体"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宋体"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5363"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宋体"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宋体" pitchFamily="2" charset="-122"/>
        </a:defRPr>
      </a:lvl2pPr>
      <a:lvl3pPr algn="l" rtl="0" eaLnBrk="0" fontAlgn="base" hangingPunct="0">
        <a:spcBef>
          <a:spcPct val="0"/>
        </a:spcBef>
        <a:spcAft>
          <a:spcPct val="0"/>
        </a:spcAft>
        <a:defRPr sz="3200">
          <a:solidFill>
            <a:schemeClr val="tx2"/>
          </a:solidFill>
          <a:latin typeface="Arial" pitchFamily="34" charset="0"/>
          <a:ea typeface="宋体" pitchFamily="2" charset="-122"/>
        </a:defRPr>
      </a:lvl3pPr>
      <a:lvl4pPr algn="l" rtl="0" eaLnBrk="0" fontAlgn="base" hangingPunct="0">
        <a:spcBef>
          <a:spcPct val="0"/>
        </a:spcBef>
        <a:spcAft>
          <a:spcPct val="0"/>
        </a:spcAft>
        <a:defRPr sz="3200">
          <a:solidFill>
            <a:schemeClr val="tx2"/>
          </a:solidFill>
          <a:latin typeface="Arial" pitchFamily="34" charset="0"/>
          <a:ea typeface="宋体" pitchFamily="2" charset="-122"/>
        </a:defRPr>
      </a:lvl4pPr>
      <a:lvl5pPr algn="l" rtl="0" eaLnBrk="0" fontAlgn="base" hangingPunct="0">
        <a:spcBef>
          <a:spcPct val="0"/>
        </a:spcBef>
        <a:spcAft>
          <a:spcPct val="0"/>
        </a:spcAft>
        <a:defRPr sz="3200">
          <a:solidFill>
            <a:schemeClr val="tx2"/>
          </a:solidFill>
          <a:latin typeface="Arial" pitchFamily="34" charset="0"/>
          <a:ea typeface="宋体" pitchFamily="2" charset="-122"/>
        </a:defRPr>
      </a:lvl5pPr>
      <a:lvl6pPr marL="457200" algn="l" rtl="0" fontAlgn="base">
        <a:spcBef>
          <a:spcPct val="0"/>
        </a:spcBef>
        <a:spcAft>
          <a:spcPct val="0"/>
        </a:spcAft>
        <a:defRPr sz="3200">
          <a:solidFill>
            <a:schemeClr val="tx2"/>
          </a:solidFill>
          <a:latin typeface="Arial" pitchFamily="34" charset="0"/>
          <a:ea typeface="宋体" pitchFamily="2" charset="-122"/>
        </a:defRPr>
      </a:lvl6pPr>
      <a:lvl7pPr marL="914400" algn="l" rtl="0" fontAlgn="base">
        <a:spcBef>
          <a:spcPct val="0"/>
        </a:spcBef>
        <a:spcAft>
          <a:spcPct val="0"/>
        </a:spcAft>
        <a:defRPr sz="3200">
          <a:solidFill>
            <a:schemeClr val="tx2"/>
          </a:solidFill>
          <a:latin typeface="Arial" pitchFamily="34" charset="0"/>
          <a:ea typeface="宋体" pitchFamily="2" charset="-122"/>
        </a:defRPr>
      </a:lvl7pPr>
      <a:lvl8pPr marL="1371600" algn="l" rtl="0" fontAlgn="base">
        <a:spcBef>
          <a:spcPct val="0"/>
        </a:spcBef>
        <a:spcAft>
          <a:spcPct val="0"/>
        </a:spcAft>
        <a:defRPr sz="3200">
          <a:solidFill>
            <a:schemeClr val="tx2"/>
          </a:solidFill>
          <a:latin typeface="Arial" pitchFamily="34" charset="0"/>
          <a:ea typeface="宋体" pitchFamily="2" charset="-122"/>
        </a:defRPr>
      </a:lvl8pPr>
      <a:lvl9pPr marL="1828800" algn="l" rtl="0" fontAlgn="base">
        <a:spcBef>
          <a:spcPct val="0"/>
        </a:spcBef>
        <a:spcAft>
          <a:spcPct val="0"/>
        </a:spcAft>
        <a:defRPr sz="3200">
          <a:solidFill>
            <a:schemeClr val="tx2"/>
          </a:solidFill>
          <a:latin typeface="Arial" pitchFamily="34"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宋体"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宋体"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宋体"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宋体"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330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buClrTx/>
              <a:buSzTx/>
              <a:buFontTx/>
              <a:buNone/>
              <a:defRPr sz="1400">
                <a:ea typeface="Osaka" pitchFamily="28" charset="-128"/>
              </a:defRPr>
            </a:lvl1pPr>
          </a:lstStyle>
          <a:p>
            <a:pPr fontAlgn="base">
              <a:spcBef>
                <a:spcPct val="0"/>
              </a:spcBef>
            </a:pPr>
            <a:endParaRPr lang="en-US" altLang="zh-CN">
              <a:solidFill>
                <a:srgbClr val="000000"/>
              </a:solidFill>
            </a:endParaRPr>
          </a:p>
        </p:txBody>
      </p:sp>
      <p:sp>
        <p:nvSpPr>
          <p:cNvPr id="133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Aft>
                <a:spcPct val="0"/>
              </a:spcAft>
              <a:buClrTx/>
              <a:buSzTx/>
              <a:buFontTx/>
              <a:buNone/>
              <a:defRPr sz="1400">
                <a:ea typeface="Osaka" pitchFamily="28" charset="-128"/>
              </a:defRPr>
            </a:lvl1pPr>
          </a:lstStyle>
          <a:p>
            <a:pPr algn="ctr" fontAlgn="base">
              <a:spcBef>
                <a:spcPct val="0"/>
              </a:spcBef>
            </a:pPr>
            <a:endParaRPr lang="en-US" altLang="zh-CN">
              <a:solidFill>
                <a:srgbClr val="000000"/>
              </a:solidFill>
            </a:endParaRPr>
          </a:p>
        </p:txBody>
      </p:sp>
      <p:sp>
        <p:nvSpPr>
          <p:cNvPr id="1330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Aft>
                <a:spcPct val="0"/>
              </a:spcAft>
              <a:buClrTx/>
              <a:buSzTx/>
              <a:buFontTx/>
              <a:buNone/>
              <a:defRPr sz="1400">
                <a:ea typeface="Osaka" pitchFamily="28" charset="-128"/>
              </a:defRPr>
            </a:lvl1pPr>
          </a:lstStyle>
          <a:p>
            <a:pPr fontAlgn="base">
              <a:spcBef>
                <a:spcPct val="0"/>
              </a:spcBef>
            </a:pPr>
            <a:fld id="{9301905A-00AF-4413-8AAD-C416F68D5657}" type="slidenum">
              <a:rPr lang="zh-CN" altLang="en-US">
                <a:solidFill>
                  <a:srgbClr val="000000"/>
                </a:solidFill>
              </a:rPr>
              <a:pPr fontAlgn="base">
                <a:spcBef>
                  <a:spcPct val="0"/>
                </a:spcBef>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Osaka" pitchFamily="28" charset="-128"/>
        </a:defRPr>
      </a:lvl2pPr>
      <a:lvl3pPr algn="ctr" rtl="0" eaLnBrk="0" fontAlgn="base" hangingPunct="0">
        <a:spcBef>
          <a:spcPct val="0"/>
        </a:spcBef>
        <a:spcAft>
          <a:spcPct val="0"/>
        </a:spcAft>
        <a:defRPr sz="4400">
          <a:solidFill>
            <a:schemeClr val="tx2"/>
          </a:solidFill>
          <a:latin typeface="Arial" pitchFamily="34" charset="0"/>
          <a:ea typeface="Osaka" pitchFamily="28" charset="-128"/>
        </a:defRPr>
      </a:lvl3pPr>
      <a:lvl4pPr algn="ctr" rtl="0" eaLnBrk="0" fontAlgn="base" hangingPunct="0">
        <a:spcBef>
          <a:spcPct val="0"/>
        </a:spcBef>
        <a:spcAft>
          <a:spcPct val="0"/>
        </a:spcAft>
        <a:defRPr sz="4400">
          <a:solidFill>
            <a:schemeClr val="tx2"/>
          </a:solidFill>
          <a:latin typeface="Arial" pitchFamily="34" charset="0"/>
          <a:ea typeface="Osaka" pitchFamily="28" charset="-128"/>
        </a:defRPr>
      </a:lvl4pPr>
      <a:lvl5pPr algn="ctr" rtl="0" eaLnBrk="0" fontAlgn="base" hangingPunct="0">
        <a:spcBef>
          <a:spcPct val="0"/>
        </a:spcBef>
        <a:spcAft>
          <a:spcPct val="0"/>
        </a:spcAft>
        <a:defRPr sz="4400">
          <a:solidFill>
            <a:schemeClr val="tx2"/>
          </a:solidFill>
          <a:latin typeface="Arial" pitchFamily="34" charset="0"/>
          <a:ea typeface="Osaka" pitchFamily="28" charset="-128"/>
        </a:defRPr>
      </a:lvl5pPr>
      <a:lvl6pPr marL="457200" algn="ctr" rtl="0" fontAlgn="base">
        <a:spcBef>
          <a:spcPct val="0"/>
        </a:spcBef>
        <a:spcAft>
          <a:spcPct val="0"/>
        </a:spcAft>
        <a:defRPr sz="4400">
          <a:solidFill>
            <a:schemeClr val="tx2"/>
          </a:solidFill>
          <a:latin typeface="Arial" pitchFamily="34" charset="0"/>
          <a:ea typeface="Osaka" pitchFamily="28" charset="-128"/>
        </a:defRPr>
      </a:lvl6pPr>
      <a:lvl7pPr marL="914400" algn="ctr" rtl="0" fontAlgn="base">
        <a:spcBef>
          <a:spcPct val="0"/>
        </a:spcBef>
        <a:spcAft>
          <a:spcPct val="0"/>
        </a:spcAft>
        <a:defRPr sz="4400">
          <a:solidFill>
            <a:schemeClr val="tx2"/>
          </a:solidFill>
          <a:latin typeface="Arial" pitchFamily="34" charset="0"/>
          <a:ea typeface="Osaka" pitchFamily="28" charset="-128"/>
        </a:defRPr>
      </a:lvl7pPr>
      <a:lvl8pPr marL="1371600" algn="ctr" rtl="0" fontAlgn="base">
        <a:spcBef>
          <a:spcPct val="0"/>
        </a:spcBef>
        <a:spcAft>
          <a:spcPct val="0"/>
        </a:spcAft>
        <a:defRPr sz="4400">
          <a:solidFill>
            <a:schemeClr val="tx2"/>
          </a:solidFill>
          <a:latin typeface="Arial" pitchFamily="34" charset="0"/>
          <a:ea typeface="Osaka" pitchFamily="28" charset="-128"/>
        </a:defRPr>
      </a:lvl8pPr>
      <a:lvl9pPr marL="1828800" algn="ctr" rtl="0" fontAlgn="base">
        <a:spcBef>
          <a:spcPct val="0"/>
        </a:spcBef>
        <a:spcAft>
          <a:spcPct val="0"/>
        </a:spcAft>
        <a:defRPr sz="4400">
          <a:solidFill>
            <a:schemeClr val="tx2"/>
          </a:solidFill>
          <a:latin typeface="Arial" pitchFamily="34" charset="0"/>
          <a:ea typeface="Osaka"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7171"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61796" name="Line 4"/>
          <p:cNvSpPr>
            <a:spLocks noChangeShapeType="1"/>
          </p:cNvSpPr>
          <p:nvPr userDrawn="1"/>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宋体" pitchFamily="2" charset="-122"/>
        </a:defRPr>
      </a:lvl6pPr>
      <a:lvl7pPr marL="914400" algn="l" rtl="0" fontAlgn="base">
        <a:spcBef>
          <a:spcPct val="0"/>
        </a:spcBef>
        <a:spcAft>
          <a:spcPct val="0"/>
        </a:spcAft>
        <a:defRPr sz="3200">
          <a:solidFill>
            <a:schemeClr val="tx2"/>
          </a:solidFill>
          <a:latin typeface="Arial" pitchFamily="34" charset="0"/>
          <a:ea typeface="宋体" pitchFamily="2" charset="-122"/>
        </a:defRPr>
      </a:lvl7pPr>
      <a:lvl8pPr marL="1371600" algn="l" rtl="0" fontAlgn="base">
        <a:spcBef>
          <a:spcPct val="0"/>
        </a:spcBef>
        <a:spcAft>
          <a:spcPct val="0"/>
        </a:spcAft>
        <a:defRPr sz="3200">
          <a:solidFill>
            <a:schemeClr val="tx2"/>
          </a:solidFill>
          <a:latin typeface="Arial" pitchFamily="34" charset="0"/>
          <a:ea typeface="宋体" pitchFamily="2" charset="-122"/>
        </a:defRPr>
      </a:lvl8pPr>
      <a:lvl9pPr marL="1828800" algn="l" rtl="0" fontAlgn="base">
        <a:spcBef>
          <a:spcPct val="0"/>
        </a:spcBef>
        <a:spcAft>
          <a:spcPct val="0"/>
        </a:spcAft>
        <a:defRPr sz="3200">
          <a:solidFill>
            <a:schemeClr val="tx2"/>
          </a:solidFill>
          <a:latin typeface="Arial" pitchFamily="34"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330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buClrTx/>
              <a:buSzTx/>
              <a:buFontTx/>
              <a:buNone/>
              <a:defRPr sz="1400" smtClean="0">
                <a:ea typeface="Osaka" pitchFamily="28" charset="-128"/>
              </a:defRPr>
            </a:lvl1pPr>
          </a:lstStyle>
          <a:p>
            <a:pPr fontAlgn="base">
              <a:spcBef>
                <a:spcPct val="0"/>
              </a:spcBef>
              <a:defRPr/>
            </a:pPr>
            <a:endParaRPr lang="en-US" altLang="zh-CN">
              <a:solidFill>
                <a:srgbClr val="000000"/>
              </a:solidFill>
            </a:endParaRPr>
          </a:p>
        </p:txBody>
      </p:sp>
      <p:sp>
        <p:nvSpPr>
          <p:cNvPr id="133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Aft>
                <a:spcPct val="0"/>
              </a:spcAft>
              <a:buClrTx/>
              <a:buSzTx/>
              <a:buFontTx/>
              <a:buNone/>
              <a:defRPr sz="1400" smtClean="0">
                <a:ea typeface="Osaka" pitchFamily="28" charset="-128"/>
              </a:defRPr>
            </a:lvl1pPr>
          </a:lstStyle>
          <a:p>
            <a:pPr algn="ctr" fontAlgn="base">
              <a:spcBef>
                <a:spcPct val="0"/>
              </a:spcBef>
              <a:defRPr/>
            </a:pPr>
            <a:endParaRPr lang="en-US" altLang="zh-CN">
              <a:solidFill>
                <a:srgbClr val="000000"/>
              </a:solidFill>
            </a:endParaRPr>
          </a:p>
        </p:txBody>
      </p:sp>
      <p:sp>
        <p:nvSpPr>
          <p:cNvPr id="1330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Aft>
                <a:spcPct val="0"/>
              </a:spcAft>
              <a:buClrTx/>
              <a:buSzTx/>
              <a:buFontTx/>
              <a:buNone/>
              <a:defRPr sz="1400" smtClean="0">
                <a:ea typeface="Osaka" pitchFamily="28" charset="-128"/>
              </a:defRPr>
            </a:lvl1pPr>
          </a:lstStyle>
          <a:p>
            <a:pPr fontAlgn="base">
              <a:spcBef>
                <a:spcPct val="0"/>
              </a:spcBef>
              <a:defRPr/>
            </a:pPr>
            <a:fld id="{BD73E217-A5B8-421D-BF69-88B022ED5991}" type="slidenum">
              <a:rPr lang="zh-CN" altLang="en-US">
                <a:solidFill>
                  <a:srgbClr val="000000"/>
                </a:solidFill>
              </a:rPr>
              <a:pPr fontAlgn="base">
                <a:spcBef>
                  <a:spcPct val="0"/>
                </a:spcBef>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Osaka" pitchFamily="28" charset="-128"/>
        </a:defRPr>
      </a:lvl2pPr>
      <a:lvl3pPr algn="ctr" rtl="0" eaLnBrk="0" fontAlgn="base" hangingPunct="0">
        <a:spcBef>
          <a:spcPct val="0"/>
        </a:spcBef>
        <a:spcAft>
          <a:spcPct val="0"/>
        </a:spcAft>
        <a:defRPr sz="4400">
          <a:solidFill>
            <a:schemeClr val="tx2"/>
          </a:solidFill>
          <a:latin typeface="Arial" pitchFamily="34" charset="0"/>
          <a:ea typeface="Osaka" pitchFamily="28" charset="-128"/>
        </a:defRPr>
      </a:lvl3pPr>
      <a:lvl4pPr algn="ctr" rtl="0" eaLnBrk="0" fontAlgn="base" hangingPunct="0">
        <a:spcBef>
          <a:spcPct val="0"/>
        </a:spcBef>
        <a:spcAft>
          <a:spcPct val="0"/>
        </a:spcAft>
        <a:defRPr sz="4400">
          <a:solidFill>
            <a:schemeClr val="tx2"/>
          </a:solidFill>
          <a:latin typeface="Arial" pitchFamily="34" charset="0"/>
          <a:ea typeface="Osaka" pitchFamily="28" charset="-128"/>
        </a:defRPr>
      </a:lvl4pPr>
      <a:lvl5pPr algn="ctr" rtl="0" eaLnBrk="0" fontAlgn="base" hangingPunct="0">
        <a:spcBef>
          <a:spcPct val="0"/>
        </a:spcBef>
        <a:spcAft>
          <a:spcPct val="0"/>
        </a:spcAft>
        <a:defRPr sz="4400">
          <a:solidFill>
            <a:schemeClr val="tx2"/>
          </a:solidFill>
          <a:latin typeface="Arial" pitchFamily="34" charset="0"/>
          <a:ea typeface="Osaka" pitchFamily="28" charset="-128"/>
        </a:defRPr>
      </a:lvl5pPr>
      <a:lvl6pPr marL="457200" algn="ctr" rtl="0" fontAlgn="base">
        <a:spcBef>
          <a:spcPct val="0"/>
        </a:spcBef>
        <a:spcAft>
          <a:spcPct val="0"/>
        </a:spcAft>
        <a:defRPr sz="4400">
          <a:solidFill>
            <a:schemeClr val="tx2"/>
          </a:solidFill>
          <a:latin typeface="Arial" pitchFamily="34" charset="0"/>
          <a:ea typeface="Osaka" pitchFamily="28" charset="-128"/>
        </a:defRPr>
      </a:lvl6pPr>
      <a:lvl7pPr marL="914400" algn="ctr" rtl="0" fontAlgn="base">
        <a:spcBef>
          <a:spcPct val="0"/>
        </a:spcBef>
        <a:spcAft>
          <a:spcPct val="0"/>
        </a:spcAft>
        <a:defRPr sz="4400">
          <a:solidFill>
            <a:schemeClr val="tx2"/>
          </a:solidFill>
          <a:latin typeface="Arial" pitchFamily="34" charset="0"/>
          <a:ea typeface="Osaka" pitchFamily="28" charset="-128"/>
        </a:defRPr>
      </a:lvl7pPr>
      <a:lvl8pPr marL="1371600" algn="ctr" rtl="0" fontAlgn="base">
        <a:spcBef>
          <a:spcPct val="0"/>
        </a:spcBef>
        <a:spcAft>
          <a:spcPct val="0"/>
        </a:spcAft>
        <a:defRPr sz="4400">
          <a:solidFill>
            <a:schemeClr val="tx2"/>
          </a:solidFill>
          <a:latin typeface="Arial" pitchFamily="34" charset="0"/>
          <a:ea typeface="Osaka" pitchFamily="28" charset="-128"/>
        </a:defRPr>
      </a:lvl8pPr>
      <a:lvl9pPr marL="1828800" algn="ctr" rtl="0" fontAlgn="base">
        <a:spcBef>
          <a:spcPct val="0"/>
        </a:spcBef>
        <a:spcAft>
          <a:spcPct val="0"/>
        </a:spcAft>
        <a:defRPr sz="4400">
          <a:solidFill>
            <a:schemeClr val="tx2"/>
          </a:solidFill>
          <a:latin typeface="Arial" pitchFamily="34" charset="0"/>
          <a:ea typeface="Osaka"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17411"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61796" name="Line 4"/>
          <p:cNvSpPr>
            <a:spLocks noChangeShapeType="1"/>
          </p:cNvSpPr>
          <p:nvPr userDrawn="1"/>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宋体" pitchFamily="2" charset="-122"/>
        </a:defRPr>
      </a:lvl6pPr>
      <a:lvl7pPr marL="914400" algn="l" rtl="0" fontAlgn="base">
        <a:spcBef>
          <a:spcPct val="0"/>
        </a:spcBef>
        <a:spcAft>
          <a:spcPct val="0"/>
        </a:spcAft>
        <a:defRPr sz="3200">
          <a:solidFill>
            <a:schemeClr val="tx2"/>
          </a:solidFill>
          <a:latin typeface="Arial" pitchFamily="34" charset="0"/>
          <a:ea typeface="宋体" pitchFamily="2" charset="-122"/>
        </a:defRPr>
      </a:lvl7pPr>
      <a:lvl8pPr marL="1371600" algn="l" rtl="0" fontAlgn="base">
        <a:spcBef>
          <a:spcPct val="0"/>
        </a:spcBef>
        <a:spcAft>
          <a:spcPct val="0"/>
        </a:spcAft>
        <a:defRPr sz="3200">
          <a:solidFill>
            <a:schemeClr val="tx2"/>
          </a:solidFill>
          <a:latin typeface="Arial" pitchFamily="34" charset="0"/>
          <a:ea typeface="宋体" pitchFamily="2" charset="-122"/>
        </a:defRPr>
      </a:lvl8pPr>
      <a:lvl9pPr marL="1828800" algn="l" rtl="0" fontAlgn="base">
        <a:spcBef>
          <a:spcPct val="0"/>
        </a:spcBef>
        <a:spcAft>
          <a:spcPct val="0"/>
        </a:spcAft>
        <a:defRPr sz="3200">
          <a:solidFill>
            <a:schemeClr val="tx2"/>
          </a:solidFill>
          <a:latin typeface="Arial" pitchFamily="34" charset="0"/>
          <a:ea typeface="宋体"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81000" y="152400"/>
            <a:ext cx="8382000" cy="76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zh-CN" smtClean="0"/>
              <a:t>Click to edit Master title style</a:t>
            </a:r>
          </a:p>
        </p:txBody>
      </p:sp>
      <p:sp>
        <p:nvSpPr>
          <p:cNvPr id="9219" name="Rectangle 3"/>
          <p:cNvSpPr>
            <a:spLocks noGrp="1" noChangeArrowheads="1"/>
          </p:cNvSpPr>
          <p:nvPr>
            <p:ph type="body" idx="1"/>
          </p:nvPr>
        </p:nvSpPr>
        <p:spPr bwMode="auto">
          <a:xfrm>
            <a:off x="381000" y="990600"/>
            <a:ext cx="8077200" cy="4951413"/>
          </a:xfrm>
          <a:prstGeom prst="rect">
            <a:avLst/>
          </a:prstGeom>
          <a:noFill/>
          <a:ln w="12700">
            <a:noFill/>
            <a:miter lim="800000"/>
            <a:headEnd/>
            <a:tailEnd/>
          </a:ln>
        </p:spPr>
        <p:txBody>
          <a:bodyPr vert="horz" wrap="square" lIns="90481" tIns="44446" rIns="90481" bIns="4444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3700" name="Line 4"/>
          <p:cNvSpPr>
            <a:spLocks noChangeShapeType="1"/>
          </p:cNvSpPr>
          <p:nvPr/>
        </p:nvSpPr>
        <p:spPr bwMode="auto">
          <a:xfrm>
            <a:off x="381000" y="838200"/>
            <a:ext cx="8382000" cy="0"/>
          </a:xfrm>
          <a:prstGeom prst="line">
            <a:avLst/>
          </a:prstGeom>
          <a:noFill/>
          <a:ln w="25400">
            <a:solidFill>
              <a:schemeClr val="tx1"/>
            </a:solidFill>
            <a:round/>
            <a:headEnd/>
            <a:tailEnd/>
          </a:ln>
          <a:effectLst/>
        </p:spPr>
        <p:txBody>
          <a:bodyPr wrap="none" anchor="ctr"/>
          <a:lstStyle/>
          <a:p>
            <a:pPr algn="ctr" fontAlgn="base">
              <a:spcBef>
                <a:spcPct val="0"/>
              </a:spcBef>
              <a:spcAft>
                <a:spcPct val="5000"/>
              </a:spcAft>
              <a:buClr>
                <a:srgbClr val="FF9900"/>
              </a:buClr>
              <a:buSzPct val="100000"/>
              <a:buFont typeface="Times New Roman" pitchFamily="18" charset="0"/>
              <a:buChar char="─"/>
              <a:defRPr/>
            </a:pPr>
            <a:endParaRPr lang="en-US" sz="1200">
              <a:solidFill>
                <a:srgbClr val="000000"/>
              </a:solidFill>
              <a:ea typeface="Batang" pitchFamily="18" charset="-127"/>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2"/>
          </a:solidFill>
          <a:latin typeface="+mj-lt"/>
          <a:ea typeface="SimSun" pitchFamily="2" charset="-122"/>
          <a:cs typeface="+mj-cs"/>
        </a:defRPr>
      </a:lvl1pPr>
      <a:lvl2pPr algn="l" rtl="0" eaLnBrk="0" fontAlgn="base" hangingPunct="0">
        <a:spcBef>
          <a:spcPct val="0"/>
        </a:spcBef>
        <a:spcAft>
          <a:spcPct val="0"/>
        </a:spcAft>
        <a:defRPr sz="3200">
          <a:solidFill>
            <a:schemeClr val="tx2"/>
          </a:solidFill>
          <a:latin typeface="Arial" pitchFamily="34" charset="0"/>
          <a:ea typeface="SimSun" pitchFamily="2" charset="-122"/>
        </a:defRPr>
      </a:lvl2pPr>
      <a:lvl3pPr algn="l" rtl="0" eaLnBrk="0" fontAlgn="base" hangingPunct="0">
        <a:spcBef>
          <a:spcPct val="0"/>
        </a:spcBef>
        <a:spcAft>
          <a:spcPct val="0"/>
        </a:spcAft>
        <a:defRPr sz="3200">
          <a:solidFill>
            <a:schemeClr val="tx2"/>
          </a:solidFill>
          <a:latin typeface="Arial" pitchFamily="34" charset="0"/>
          <a:ea typeface="SimSun" pitchFamily="2" charset="-122"/>
        </a:defRPr>
      </a:lvl3pPr>
      <a:lvl4pPr algn="l" rtl="0" eaLnBrk="0" fontAlgn="base" hangingPunct="0">
        <a:spcBef>
          <a:spcPct val="0"/>
        </a:spcBef>
        <a:spcAft>
          <a:spcPct val="0"/>
        </a:spcAft>
        <a:defRPr sz="3200">
          <a:solidFill>
            <a:schemeClr val="tx2"/>
          </a:solidFill>
          <a:latin typeface="Arial" pitchFamily="34" charset="0"/>
          <a:ea typeface="SimSun" pitchFamily="2" charset="-122"/>
        </a:defRPr>
      </a:lvl4pPr>
      <a:lvl5pPr algn="l" rtl="0" eaLnBrk="0" fontAlgn="base" hangingPunct="0">
        <a:spcBef>
          <a:spcPct val="0"/>
        </a:spcBef>
        <a:spcAft>
          <a:spcPct val="0"/>
        </a:spcAft>
        <a:defRPr sz="3200">
          <a:solidFill>
            <a:schemeClr val="tx2"/>
          </a:solidFill>
          <a:latin typeface="Arial" pitchFamily="34" charset="0"/>
          <a:ea typeface="SimSun" pitchFamily="2" charset="-122"/>
        </a:defRPr>
      </a:lvl5pPr>
      <a:lvl6pPr marL="457200" algn="l" rtl="0" fontAlgn="base">
        <a:spcBef>
          <a:spcPct val="0"/>
        </a:spcBef>
        <a:spcAft>
          <a:spcPct val="0"/>
        </a:spcAft>
        <a:defRPr sz="3200">
          <a:solidFill>
            <a:schemeClr val="tx2"/>
          </a:solidFill>
          <a:latin typeface="Arial" pitchFamily="34" charset="0"/>
          <a:ea typeface="SimSun" pitchFamily="2" charset="-122"/>
        </a:defRPr>
      </a:lvl6pPr>
      <a:lvl7pPr marL="914400" algn="l" rtl="0" fontAlgn="base">
        <a:spcBef>
          <a:spcPct val="0"/>
        </a:spcBef>
        <a:spcAft>
          <a:spcPct val="0"/>
        </a:spcAft>
        <a:defRPr sz="3200">
          <a:solidFill>
            <a:schemeClr val="tx2"/>
          </a:solidFill>
          <a:latin typeface="Arial" pitchFamily="34" charset="0"/>
          <a:ea typeface="SimSun" pitchFamily="2" charset="-122"/>
        </a:defRPr>
      </a:lvl7pPr>
      <a:lvl8pPr marL="1371600" algn="l" rtl="0" fontAlgn="base">
        <a:spcBef>
          <a:spcPct val="0"/>
        </a:spcBef>
        <a:spcAft>
          <a:spcPct val="0"/>
        </a:spcAft>
        <a:defRPr sz="3200">
          <a:solidFill>
            <a:schemeClr val="tx2"/>
          </a:solidFill>
          <a:latin typeface="Arial" pitchFamily="34" charset="0"/>
          <a:ea typeface="SimSun" pitchFamily="2" charset="-122"/>
        </a:defRPr>
      </a:lvl8pPr>
      <a:lvl9pPr marL="1828800" algn="l" rtl="0" fontAlgn="base">
        <a:spcBef>
          <a:spcPct val="0"/>
        </a:spcBef>
        <a:spcAft>
          <a:spcPct val="0"/>
        </a:spcAft>
        <a:defRPr sz="3200">
          <a:solidFill>
            <a:schemeClr val="tx2"/>
          </a:solidFill>
          <a:latin typeface="Arial" pitchFamily="34" charset="0"/>
          <a:ea typeface="SimSun" pitchFamily="2" charset="-122"/>
        </a:defRPr>
      </a:lvl9pPr>
    </p:titleStyle>
    <p:bodyStyle>
      <a:lvl1pPr marL="342900" indent="-342900" algn="l" rtl="0" eaLnBrk="0" fontAlgn="base" hangingPunct="0">
        <a:spcBef>
          <a:spcPct val="0"/>
        </a:spcBef>
        <a:spcAft>
          <a:spcPct val="5000"/>
        </a:spcAft>
        <a:buSzPct val="90000"/>
        <a:buFont typeface="Wingdings" pitchFamily="2" charset="2"/>
        <a:buChar char="w"/>
        <a:defRPr sz="2400">
          <a:solidFill>
            <a:schemeClr val="tx1"/>
          </a:solidFill>
          <a:latin typeface="+mn-lt"/>
          <a:ea typeface="SimSun" pitchFamily="2" charset="-122"/>
          <a:cs typeface="+mn-cs"/>
        </a:defRPr>
      </a:lvl1pPr>
      <a:lvl2pPr marL="742950" indent="-285750" algn="l" rtl="0" eaLnBrk="0" fontAlgn="base" hangingPunct="0">
        <a:spcBef>
          <a:spcPct val="0"/>
        </a:spcBef>
        <a:spcAft>
          <a:spcPct val="5000"/>
        </a:spcAft>
        <a:buSzPct val="100000"/>
        <a:buChar char="–"/>
        <a:defRPr sz="2000">
          <a:solidFill>
            <a:schemeClr val="tx1"/>
          </a:solidFill>
          <a:latin typeface="+mn-lt"/>
          <a:ea typeface="SimSun" pitchFamily="2" charset="-122"/>
        </a:defRPr>
      </a:lvl2pPr>
      <a:lvl3pPr marL="1141413" indent="-227013" algn="l" rtl="0" eaLnBrk="0" fontAlgn="base" hangingPunct="0">
        <a:spcBef>
          <a:spcPct val="0"/>
        </a:spcBef>
        <a:spcAft>
          <a:spcPct val="5000"/>
        </a:spcAft>
        <a:buSzPct val="90000"/>
        <a:buFont typeface="Wingdings" pitchFamily="2" charset="2"/>
        <a:buChar char="w"/>
        <a:defRPr sz="2000">
          <a:solidFill>
            <a:schemeClr val="tx1"/>
          </a:solidFill>
          <a:latin typeface="+mn-lt"/>
          <a:ea typeface="SimSun" pitchFamily="2" charset="-122"/>
        </a:defRPr>
      </a:lvl3pPr>
      <a:lvl4pPr marL="1600200" indent="-230188" algn="l" rtl="0" eaLnBrk="0" fontAlgn="base" hangingPunct="0">
        <a:spcBef>
          <a:spcPct val="20000"/>
        </a:spcBef>
        <a:spcAft>
          <a:spcPct val="0"/>
        </a:spcAft>
        <a:buSzPct val="100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SimSun" pitchFamily="2" charset="-122"/>
        </a:defRPr>
      </a:lvl5pPr>
      <a:lvl6pPr marL="2514600" indent="-228600" algn="l" rtl="0" fontAlgn="base">
        <a:spcBef>
          <a:spcPct val="20000"/>
        </a:spcBef>
        <a:spcAft>
          <a:spcPct val="0"/>
        </a:spcAft>
        <a:buSzPct val="100000"/>
        <a:buChar char="•"/>
        <a:defRPr sz="2000">
          <a:solidFill>
            <a:schemeClr val="tx1"/>
          </a:solidFill>
          <a:latin typeface="+mn-lt"/>
          <a:ea typeface="+mn-ea"/>
        </a:defRPr>
      </a:lvl6pPr>
      <a:lvl7pPr marL="2971800" indent="-228600" algn="l" rtl="0" fontAlgn="base">
        <a:spcBef>
          <a:spcPct val="20000"/>
        </a:spcBef>
        <a:spcAft>
          <a:spcPct val="0"/>
        </a:spcAft>
        <a:buSzPct val="100000"/>
        <a:buChar char="•"/>
        <a:defRPr sz="2000">
          <a:solidFill>
            <a:schemeClr val="tx1"/>
          </a:solidFill>
          <a:latin typeface="+mn-lt"/>
          <a:ea typeface="+mn-ea"/>
        </a:defRPr>
      </a:lvl7pPr>
      <a:lvl8pPr marL="3429000" indent="-228600" algn="l" rtl="0" fontAlgn="base">
        <a:spcBef>
          <a:spcPct val="20000"/>
        </a:spcBef>
        <a:spcAft>
          <a:spcPct val="0"/>
        </a:spcAft>
        <a:buSzPct val="100000"/>
        <a:buChar char="•"/>
        <a:defRPr sz="2000">
          <a:solidFill>
            <a:schemeClr val="tx1"/>
          </a:solidFill>
          <a:latin typeface="+mn-lt"/>
          <a:ea typeface="+mn-ea"/>
        </a:defRPr>
      </a:lvl8pPr>
      <a:lvl9pPr marL="3886200" indent="-228600" algn="l" rtl="0" fontAlgn="base">
        <a:spcBef>
          <a:spcPct val="20000"/>
        </a:spcBef>
        <a:spcAft>
          <a:spcPct val="0"/>
        </a:spcAft>
        <a:buSzPct val="10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1.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3.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3.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3.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8.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0.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43.jpeg"/><Relationship Id="rId12" Type="http://schemas.openxmlformats.org/officeDocument/2006/relationships/image" Target="../media/image11.jpeg"/><Relationship Id="rId2" Type="http://schemas.openxmlformats.org/officeDocument/2006/relationships/notesSlide" Target="../notesSlides/notesSlide20.xml"/><Relationship Id="rId16" Type="http://schemas.openxmlformats.org/officeDocument/2006/relationships/image" Target="../media/image13.jpeg"/><Relationship Id="rId1" Type="http://schemas.openxmlformats.org/officeDocument/2006/relationships/slideLayout" Target="../slideLayouts/slideLayout81.xml"/><Relationship Id="rId6" Type="http://schemas.openxmlformats.org/officeDocument/2006/relationships/image" Target="../media/image42.jpeg"/><Relationship Id="rId11" Type="http://schemas.openxmlformats.org/officeDocument/2006/relationships/image" Target="../media/image10.jpeg"/><Relationship Id="rId5" Type="http://schemas.openxmlformats.org/officeDocument/2006/relationships/image" Target="../media/image41.jpeg"/><Relationship Id="rId1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44.jpeg"/><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mail.google.com/mail/?ui=2&amp;ik=d702e902d1&amp;view=att&amp;th=133aa09e2cdc38b7&amp;attid=0.1&amp;disp=inline&amp;zw"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30.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oleObject" Target="../embeddings/oleObject1.bin"/><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9.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8.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24000"/>
            <a:ext cx="7772400" cy="1143000"/>
          </a:xfrm>
        </p:spPr>
        <p:txBody>
          <a:bodyPr/>
          <a:lstStyle/>
          <a:p>
            <a:pPr eaLnBrk="1" hangingPunct="1"/>
            <a:r>
              <a:rPr lang="en-US" altLang="zh-CN" dirty="0" smtClean="0">
                <a:solidFill>
                  <a:srgbClr val="0000CC"/>
                </a:solidFill>
                <a:ea typeface="SimSun" pitchFamily="2" charset="-122"/>
              </a:rPr>
              <a:t>Multichannel Nanoreporters for the Oilfield</a:t>
            </a:r>
          </a:p>
        </p:txBody>
      </p:sp>
      <p:sp>
        <p:nvSpPr>
          <p:cNvPr id="20483" name="Rectangle 3"/>
          <p:cNvSpPr>
            <a:spLocks noChangeArrowheads="1"/>
          </p:cNvSpPr>
          <p:nvPr/>
        </p:nvSpPr>
        <p:spPr bwMode="auto">
          <a:xfrm>
            <a:off x="400050" y="2971800"/>
            <a:ext cx="8377238" cy="34163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zh-CN" sz="2100" dirty="0">
                <a:solidFill>
                  <a:srgbClr val="000000"/>
                </a:solidFill>
                <a:ea typeface="ＭＳ Ｐゴシック" pitchFamily="34" charset="-128"/>
              </a:rPr>
              <a:t>Chih-Chau “Garry” Hwang,</a:t>
            </a:r>
            <a:r>
              <a:rPr lang="en-US" altLang="zh-CN" sz="2100" baseline="30000" dirty="0">
                <a:solidFill>
                  <a:srgbClr val="000000"/>
                </a:solidFill>
                <a:ea typeface="ＭＳ Ｐゴシック" pitchFamily="34" charset="-128"/>
              </a:rPr>
              <a:t>1</a:t>
            </a:r>
            <a:r>
              <a:rPr lang="en-US" altLang="zh-CN" sz="2100" dirty="0">
                <a:solidFill>
                  <a:srgbClr val="000000"/>
                </a:solidFill>
                <a:ea typeface="ＭＳ Ｐゴシック" pitchFamily="34" charset="-128"/>
              </a:rPr>
              <a:t> Lu Wang,</a:t>
            </a:r>
            <a:r>
              <a:rPr lang="en-US" altLang="zh-CN" sz="2100" baseline="30000" dirty="0">
                <a:solidFill>
                  <a:srgbClr val="000000"/>
                </a:solidFill>
                <a:ea typeface="ＭＳ Ｐゴシック" pitchFamily="34" charset="-128"/>
              </a:rPr>
              <a:t>2</a:t>
            </a:r>
            <a:r>
              <a:rPr lang="en-US" altLang="zh-CN" sz="2100" dirty="0">
                <a:solidFill>
                  <a:srgbClr val="000000"/>
                </a:solidFill>
                <a:ea typeface="ＭＳ Ｐゴシック" pitchFamily="34" charset="-128"/>
              </a:rPr>
              <a:t> </a:t>
            </a:r>
            <a:r>
              <a:rPr lang="en-US" altLang="zh-CN" sz="2100" dirty="0" err="1">
                <a:solidFill>
                  <a:srgbClr val="000000"/>
                </a:solidFill>
                <a:ea typeface="ＭＳ Ｐゴシック" pitchFamily="34" charset="-128"/>
              </a:rPr>
              <a:t>Gedeng</a:t>
            </a:r>
            <a:r>
              <a:rPr lang="en-US" altLang="zh-CN" sz="2100" dirty="0">
                <a:solidFill>
                  <a:srgbClr val="000000"/>
                </a:solidFill>
                <a:ea typeface="ＭＳ Ｐゴシック" pitchFamily="34" charset="-128"/>
              </a:rPr>
              <a:t> “Gordon” Ruan,</a:t>
            </a:r>
            <a:r>
              <a:rPr lang="en-US" altLang="zh-CN" sz="2100" baseline="30000" dirty="0">
                <a:solidFill>
                  <a:srgbClr val="000000"/>
                </a:solidFill>
                <a:ea typeface="ＭＳ Ｐゴシック" pitchFamily="34" charset="-128"/>
              </a:rPr>
              <a:t>1</a:t>
            </a:r>
            <a:r>
              <a:rPr lang="en-US" altLang="zh-CN" sz="2100" dirty="0">
                <a:solidFill>
                  <a:srgbClr val="000000"/>
                </a:solidFill>
                <a:ea typeface="ＭＳ Ｐゴシック" pitchFamily="34" charset="-128"/>
              </a:rPr>
              <a:t> </a:t>
            </a:r>
          </a:p>
          <a:p>
            <a:pPr algn="ctr" eaLnBrk="0" fontAlgn="base" hangingPunct="0">
              <a:spcBef>
                <a:spcPct val="0"/>
              </a:spcBef>
              <a:spcAft>
                <a:spcPct val="0"/>
              </a:spcAft>
            </a:pPr>
            <a:r>
              <a:rPr lang="en-US" altLang="zh-CN" sz="2100" dirty="0">
                <a:solidFill>
                  <a:srgbClr val="000000"/>
                </a:solidFill>
                <a:ea typeface="SimSun" pitchFamily="2" charset="-122"/>
              </a:rPr>
              <a:t>Zachary Schaefer,</a:t>
            </a:r>
            <a:r>
              <a:rPr lang="en-US" altLang="zh-CN" sz="2100" baseline="30000" dirty="0">
                <a:solidFill>
                  <a:srgbClr val="000000"/>
                </a:solidFill>
                <a:ea typeface="SimSun" pitchFamily="2" charset="-122"/>
              </a:rPr>
              <a:t>3 </a:t>
            </a:r>
            <a:r>
              <a:rPr lang="en-US" altLang="zh-CN" sz="2100" dirty="0">
                <a:solidFill>
                  <a:srgbClr val="000000"/>
                </a:solidFill>
                <a:ea typeface="ＭＳ Ｐゴシック" pitchFamily="34" charset="-128"/>
              </a:rPr>
              <a:t> Wei Lu,</a:t>
            </a:r>
            <a:r>
              <a:rPr lang="en-US" altLang="zh-CN" sz="2100" baseline="30000" dirty="0">
                <a:solidFill>
                  <a:srgbClr val="000000"/>
                </a:solidFill>
                <a:ea typeface="ＭＳ Ｐゴシック" pitchFamily="34" charset="-128"/>
              </a:rPr>
              <a:t>1</a:t>
            </a:r>
            <a:r>
              <a:rPr lang="en-US" altLang="zh-CN" sz="2100" dirty="0">
                <a:solidFill>
                  <a:srgbClr val="000000"/>
                </a:solidFill>
                <a:ea typeface="SimSun" pitchFamily="2" charset="-122"/>
              </a:rPr>
              <a:t>  </a:t>
            </a:r>
          </a:p>
          <a:p>
            <a:pPr algn="ctr" eaLnBrk="0" fontAlgn="base" hangingPunct="0">
              <a:spcBef>
                <a:spcPct val="0"/>
              </a:spcBef>
              <a:spcAft>
                <a:spcPct val="0"/>
              </a:spcAft>
            </a:pPr>
            <a:r>
              <a:rPr lang="en-US" altLang="zh-CN" sz="2100" dirty="0">
                <a:solidFill>
                  <a:srgbClr val="000000"/>
                </a:solidFill>
                <a:ea typeface="SimSun" pitchFamily="2" charset="-122"/>
              </a:rPr>
              <a:t>Michael S.Wong,</a:t>
            </a:r>
            <a:r>
              <a:rPr lang="en-US" altLang="zh-CN" sz="2100" baseline="30000" dirty="0">
                <a:solidFill>
                  <a:srgbClr val="000000"/>
                </a:solidFill>
                <a:ea typeface="SimSun" pitchFamily="2" charset="-122"/>
              </a:rPr>
              <a:t>1,3</a:t>
            </a:r>
            <a:r>
              <a:rPr lang="en-US" altLang="zh-CN" sz="2100" dirty="0">
                <a:solidFill>
                  <a:srgbClr val="000000"/>
                </a:solidFill>
                <a:ea typeface="SimSun" pitchFamily="2" charset="-122"/>
              </a:rPr>
              <a:t> Amy T. Kan,</a:t>
            </a:r>
            <a:r>
              <a:rPr lang="en-US" altLang="zh-CN" sz="2100" baseline="30000" dirty="0">
                <a:solidFill>
                  <a:srgbClr val="000000"/>
                </a:solidFill>
                <a:ea typeface="SimSun" pitchFamily="2" charset="-122"/>
              </a:rPr>
              <a:t>2</a:t>
            </a:r>
            <a:r>
              <a:rPr lang="en-US" altLang="zh-CN" sz="2100" dirty="0">
                <a:solidFill>
                  <a:srgbClr val="000000"/>
                </a:solidFill>
                <a:ea typeface="SimSun" pitchFamily="2" charset="-122"/>
              </a:rPr>
              <a:t> Mason B. Tomson,</a:t>
            </a:r>
            <a:r>
              <a:rPr lang="en-US" altLang="zh-CN" sz="2100" baseline="30000" dirty="0">
                <a:solidFill>
                  <a:srgbClr val="000000"/>
                </a:solidFill>
                <a:ea typeface="SimSun" pitchFamily="2" charset="-122"/>
              </a:rPr>
              <a:t>2 </a:t>
            </a:r>
            <a:r>
              <a:rPr lang="en-US" altLang="zh-CN" sz="2100" dirty="0">
                <a:solidFill>
                  <a:srgbClr val="000000"/>
                </a:solidFill>
                <a:ea typeface="ＭＳ Ｐゴシック" pitchFamily="34" charset="-128"/>
              </a:rPr>
              <a:t>James M. Tour</a:t>
            </a:r>
            <a:r>
              <a:rPr lang="en-US" altLang="zh-CN" sz="2100" baseline="30000" dirty="0">
                <a:solidFill>
                  <a:srgbClr val="000000"/>
                </a:solidFill>
                <a:ea typeface="ＭＳ Ｐゴシック" pitchFamily="34" charset="-128"/>
              </a:rPr>
              <a:t>1</a:t>
            </a:r>
          </a:p>
          <a:p>
            <a:pPr algn="ctr" eaLnBrk="0" fontAlgn="base" hangingPunct="0">
              <a:spcBef>
                <a:spcPct val="0"/>
              </a:spcBef>
              <a:spcAft>
                <a:spcPct val="0"/>
              </a:spcAft>
            </a:pPr>
            <a:endParaRPr lang="en-US" altLang="zh-CN" sz="2100" dirty="0">
              <a:solidFill>
                <a:srgbClr val="000000"/>
              </a:solidFill>
              <a:ea typeface="ＭＳ Ｐゴシック" pitchFamily="34" charset="-128"/>
            </a:endParaRPr>
          </a:p>
          <a:p>
            <a:pPr algn="ctr" eaLnBrk="0" fontAlgn="base" hangingPunct="0">
              <a:spcBef>
                <a:spcPct val="0"/>
              </a:spcBef>
              <a:spcAft>
                <a:spcPct val="0"/>
              </a:spcAft>
            </a:pPr>
            <a:r>
              <a:rPr lang="en-US" altLang="zh-CN" baseline="30000" dirty="0">
                <a:solidFill>
                  <a:srgbClr val="000000"/>
                </a:solidFill>
                <a:ea typeface="SimSun" pitchFamily="2" charset="-122"/>
              </a:rPr>
              <a:t>1</a:t>
            </a:r>
            <a:r>
              <a:rPr lang="en-US" altLang="zh-CN" dirty="0">
                <a:solidFill>
                  <a:srgbClr val="000000"/>
                </a:solidFill>
                <a:ea typeface="SimSun" pitchFamily="2" charset="-122"/>
              </a:rPr>
              <a:t>Department of Chemistry</a:t>
            </a:r>
            <a:endParaRPr lang="en-US" altLang="zh-CN" baseline="30000" dirty="0">
              <a:solidFill>
                <a:srgbClr val="000000"/>
              </a:solidFill>
              <a:ea typeface="SimSun" pitchFamily="2" charset="-122"/>
            </a:endParaRPr>
          </a:p>
          <a:p>
            <a:pPr algn="ctr" eaLnBrk="0" fontAlgn="base" hangingPunct="0">
              <a:spcBef>
                <a:spcPct val="0"/>
              </a:spcBef>
              <a:spcAft>
                <a:spcPct val="0"/>
              </a:spcAft>
            </a:pPr>
            <a:r>
              <a:rPr lang="en-US" altLang="zh-CN" baseline="30000" dirty="0">
                <a:solidFill>
                  <a:srgbClr val="000000"/>
                </a:solidFill>
                <a:ea typeface="SimSun" pitchFamily="2" charset="-122"/>
              </a:rPr>
              <a:t>2</a:t>
            </a:r>
            <a:r>
              <a:rPr lang="en-US" altLang="zh-CN" dirty="0">
                <a:solidFill>
                  <a:srgbClr val="000000"/>
                </a:solidFill>
                <a:ea typeface="SimSun" pitchFamily="2" charset="-122"/>
              </a:rPr>
              <a:t>Department of Civil and Environmental Engineering </a:t>
            </a:r>
          </a:p>
          <a:p>
            <a:pPr algn="ctr" eaLnBrk="0" fontAlgn="base" hangingPunct="0">
              <a:spcBef>
                <a:spcPct val="0"/>
              </a:spcBef>
              <a:spcAft>
                <a:spcPct val="0"/>
              </a:spcAft>
            </a:pPr>
            <a:r>
              <a:rPr lang="en-US" altLang="zh-CN" baseline="30000" dirty="0">
                <a:solidFill>
                  <a:srgbClr val="000000"/>
                </a:solidFill>
                <a:ea typeface="SimSun" pitchFamily="2" charset="-122"/>
              </a:rPr>
              <a:t>3</a:t>
            </a:r>
            <a:r>
              <a:rPr lang="en-US" altLang="zh-CN" dirty="0">
                <a:solidFill>
                  <a:srgbClr val="000000"/>
                </a:solidFill>
                <a:ea typeface="SimSun" pitchFamily="2" charset="-122"/>
              </a:rPr>
              <a:t>Department of Chemical and </a:t>
            </a:r>
            <a:r>
              <a:rPr lang="en-US" altLang="zh-CN" dirty="0" err="1">
                <a:solidFill>
                  <a:srgbClr val="000000"/>
                </a:solidFill>
                <a:ea typeface="SimSun" pitchFamily="2" charset="-122"/>
              </a:rPr>
              <a:t>Biomolecular</a:t>
            </a:r>
            <a:r>
              <a:rPr lang="en-US" altLang="zh-CN" dirty="0">
                <a:solidFill>
                  <a:srgbClr val="000000"/>
                </a:solidFill>
                <a:ea typeface="SimSun" pitchFamily="2" charset="-122"/>
              </a:rPr>
              <a:t> Engineering</a:t>
            </a:r>
          </a:p>
          <a:p>
            <a:pPr algn="ctr" eaLnBrk="0" fontAlgn="base" hangingPunct="0">
              <a:spcBef>
                <a:spcPct val="0"/>
              </a:spcBef>
              <a:spcAft>
                <a:spcPct val="0"/>
              </a:spcAft>
            </a:pPr>
            <a:endParaRPr lang="en-US" altLang="zh-CN" dirty="0">
              <a:solidFill>
                <a:srgbClr val="000000"/>
              </a:solidFill>
              <a:ea typeface="SimSun" pitchFamily="2" charset="-122"/>
            </a:endParaRPr>
          </a:p>
          <a:p>
            <a:pPr algn="ctr" eaLnBrk="0" fontAlgn="base" hangingPunct="0">
              <a:spcBef>
                <a:spcPct val="0"/>
              </a:spcBef>
              <a:spcAft>
                <a:spcPct val="0"/>
              </a:spcAft>
            </a:pPr>
            <a:endParaRPr lang="en-US" altLang="zh-CN" dirty="0">
              <a:solidFill>
                <a:srgbClr val="000000"/>
              </a:solidFill>
              <a:ea typeface="SimSun" pitchFamily="2" charset="-122"/>
            </a:endParaRPr>
          </a:p>
          <a:p>
            <a:pPr algn="ctr" eaLnBrk="0" fontAlgn="base" hangingPunct="0">
              <a:spcBef>
                <a:spcPct val="0"/>
              </a:spcBef>
              <a:spcAft>
                <a:spcPct val="0"/>
              </a:spcAft>
            </a:pPr>
            <a:r>
              <a:rPr lang="en-US" altLang="zh-CN" dirty="0">
                <a:solidFill>
                  <a:srgbClr val="000000"/>
                </a:solidFill>
                <a:ea typeface="SimSun" pitchFamily="2" charset="-122"/>
              </a:rPr>
              <a:t>Rice University, Houston, TX, 77005</a:t>
            </a:r>
          </a:p>
          <a:p>
            <a:pPr algn="ctr" eaLnBrk="0" fontAlgn="base" hangingPunct="0">
              <a:spcBef>
                <a:spcPct val="0"/>
              </a:spcBef>
              <a:spcAft>
                <a:spcPct val="0"/>
              </a:spcAft>
            </a:pPr>
            <a:endParaRPr lang="en-US" altLang="zh-CN" sz="2400" dirty="0">
              <a:solidFill>
                <a:srgbClr val="000000"/>
              </a:solidFill>
              <a:ea typeface="ＭＳ Ｐゴシック" pitchFamily="34" charset="-128"/>
            </a:endParaRPr>
          </a:p>
        </p:txBody>
      </p:sp>
      <p:pic>
        <p:nvPicPr>
          <p:cNvPr id="20484" name="Picture 4" descr="RiceLogo"/>
          <p:cNvPicPr>
            <a:picLocks noChangeAspect="1" noChangeArrowheads="1"/>
          </p:cNvPicPr>
          <p:nvPr/>
        </p:nvPicPr>
        <p:blipFill>
          <a:blip r:embed="rId3" cstate="print"/>
          <a:srcRect/>
          <a:stretch>
            <a:fillRect/>
          </a:stretch>
        </p:blipFill>
        <p:spPr bwMode="auto">
          <a:xfrm>
            <a:off x="3267075" y="76200"/>
            <a:ext cx="2752725" cy="1120775"/>
          </a:xfrm>
          <a:prstGeom prst="rect">
            <a:avLst/>
          </a:prstGeom>
          <a:noFill/>
          <a:ln w="9525">
            <a:noFill/>
            <a:miter lim="800000"/>
            <a:headEnd/>
            <a:tailEnd/>
          </a:ln>
        </p:spPr>
      </p:pic>
      <p:sp>
        <p:nvSpPr>
          <p:cNvPr id="20485" name="Rectangle 6"/>
          <p:cNvSpPr>
            <a:spLocks noChangeArrowheads="1"/>
          </p:cNvSpPr>
          <p:nvPr/>
        </p:nvSpPr>
        <p:spPr bwMode="auto">
          <a:xfrm>
            <a:off x="457200" y="6096000"/>
            <a:ext cx="8382000" cy="762000"/>
          </a:xfrm>
          <a:prstGeom prst="rect">
            <a:avLst/>
          </a:prstGeom>
          <a:noFill/>
          <a:ln w="12700">
            <a:noFill/>
            <a:miter lim="800000"/>
            <a:headEnd/>
            <a:tailEnd/>
          </a:ln>
        </p:spPr>
        <p:txBody>
          <a:bodyPr lIns="90488" tIns="44450" rIns="90488" bIns="44450"/>
          <a:lstStyle/>
          <a:p>
            <a:pPr algn="ctr" fontAlgn="base">
              <a:spcBef>
                <a:spcPct val="0"/>
              </a:spcBef>
              <a:spcAft>
                <a:spcPct val="0"/>
              </a:spcAft>
            </a:pPr>
            <a:r>
              <a:rPr lang="en-US" altLang="zh-CN" sz="2000" dirty="0" smtClean="0">
                <a:solidFill>
                  <a:srgbClr val="0000CC"/>
                </a:solidFill>
              </a:rPr>
              <a:t>All work presented here was funded in whole or in part by the Advanced Energy Consortium</a:t>
            </a:r>
            <a:endParaRPr lang="en-US" altLang="zh-CN" sz="2000" dirty="0">
              <a:solidFill>
                <a:srgbClr val="0000CC"/>
              </a:solidFill>
            </a:endParaRPr>
          </a:p>
        </p:txBody>
      </p:sp>
      <p:sp>
        <p:nvSpPr>
          <p:cNvPr id="20486" name="Slide Number Placeholder 5"/>
          <p:cNvSpPr>
            <a:spLocks noGrp="1"/>
          </p:cNvSpPr>
          <p:nvPr>
            <p:ph type="sldNum" sz="quarter" idx="12"/>
          </p:nvPr>
        </p:nvSpPr>
        <p:spPr>
          <a:xfrm>
            <a:off x="7130941" y="6432332"/>
            <a:ext cx="1905000" cy="457200"/>
          </a:xfrm>
          <a:noFill/>
        </p:spPr>
        <p:txBody>
          <a:bodyPr/>
          <a:lstStyle/>
          <a:p>
            <a:fld id="{3823A65F-B580-4FC2-913F-33B45AA84121}" type="slidenum">
              <a:rPr lang="zh-CN" altLang="en-US" sz="2000">
                <a:solidFill>
                  <a:srgbClr val="000000"/>
                </a:solidFill>
                <a:latin typeface="Arial"/>
              </a:rPr>
              <a:pPr/>
              <a:t>1</a:t>
            </a:fld>
            <a:endParaRPr lang="en-US" altLang="zh-CN" sz="2000" dirty="0">
              <a:solidFill>
                <a:srgbClr val="000000"/>
              </a:solidFill>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57200" fontAlgn="base">
              <a:spcBef>
                <a:spcPct val="0"/>
              </a:spcBef>
              <a:spcAft>
                <a:spcPct val="0"/>
              </a:spcAft>
            </a:pPr>
            <a:endParaRPr lang="en-US">
              <a:solidFill>
                <a:srgbClr val="000000"/>
              </a:solidFill>
              <a:latin typeface="Calibri" pitchFamily="34" charset="0"/>
            </a:endParaRPr>
          </a:p>
        </p:txBody>
      </p:sp>
      <p:graphicFrame>
        <p:nvGraphicFramePr>
          <p:cNvPr id="1026" name="Object 2"/>
          <p:cNvGraphicFramePr>
            <a:graphicFrameLocks noChangeAspect="1"/>
          </p:cNvGraphicFramePr>
          <p:nvPr/>
        </p:nvGraphicFramePr>
        <p:xfrm>
          <a:off x="842963" y="361950"/>
          <a:ext cx="7508875" cy="5111750"/>
        </p:xfrm>
        <a:graphic>
          <a:graphicData uri="http://schemas.openxmlformats.org/presentationml/2006/ole">
            <p:oleObj spid="_x0000_s34818" name="Graph" r:id="rId4" imgW="3900960" imgH="2936160" progId="">
              <p:embed/>
            </p:oleObj>
          </a:graphicData>
        </a:graphic>
      </p:graphicFrame>
      <p:sp>
        <p:nvSpPr>
          <p:cNvPr id="4" name="Title 1"/>
          <p:cNvSpPr txBox="1">
            <a:spLocks/>
          </p:cNvSpPr>
          <p:nvPr/>
        </p:nvSpPr>
        <p:spPr>
          <a:xfrm>
            <a:off x="0" y="304800"/>
            <a:ext cx="9144000" cy="642938"/>
          </a:xfrm>
          <a:prstGeom prst="rect">
            <a:avLst/>
          </a:prstGeom>
        </p:spPr>
        <p:txBody>
          <a:bodyPr>
            <a:normAutofit fontScale="90000"/>
          </a:bodyPr>
          <a:lstStyle/>
          <a:p>
            <a:pPr eaLnBrk="0" fontAlgn="base" hangingPunct="0">
              <a:spcBef>
                <a:spcPct val="0"/>
              </a:spcBef>
              <a:spcAft>
                <a:spcPct val="0"/>
              </a:spcAft>
              <a:defRPr/>
            </a:pPr>
            <a:r>
              <a:rPr lang="en-US" sz="3200" kern="0" dirty="0">
                <a:solidFill>
                  <a:srgbClr val="0000FF"/>
                </a:solidFill>
              </a:rPr>
              <a:t>Breakthrough Studies in Different Oil Content Columns </a:t>
            </a:r>
          </a:p>
        </p:txBody>
      </p:sp>
      <p:sp>
        <p:nvSpPr>
          <p:cNvPr id="1030" name="TextBox 4"/>
          <p:cNvSpPr txBox="1">
            <a:spLocks noChangeArrowheads="1"/>
          </p:cNvSpPr>
          <p:nvPr/>
        </p:nvSpPr>
        <p:spPr bwMode="auto">
          <a:xfrm>
            <a:off x="0" y="5138738"/>
            <a:ext cx="9144000" cy="1631950"/>
          </a:xfrm>
          <a:prstGeom prst="rect">
            <a:avLst/>
          </a:prstGeom>
          <a:noFill/>
          <a:ln w="9525">
            <a:noFill/>
            <a:miter lim="800000"/>
            <a:headEnd/>
            <a:tailEnd/>
          </a:ln>
        </p:spPr>
        <p:txBody>
          <a:bodyPr>
            <a:spAutoFit/>
          </a:bodyPr>
          <a:lstStyle/>
          <a:p>
            <a:pPr marL="274638" indent="-274638" defTabSz="457200" fontAlgn="base">
              <a:spcBef>
                <a:spcPts val="300"/>
              </a:spcBef>
              <a:spcAft>
                <a:spcPts val="300"/>
              </a:spcAft>
              <a:buClr>
                <a:srgbClr val="FF6600"/>
              </a:buClr>
              <a:buFont typeface="Wingdings" pitchFamily="2" charset="2"/>
              <a:buChar char="§"/>
            </a:pPr>
            <a:r>
              <a:rPr lang="en-US" altLang="zh-CN">
                <a:solidFill>
                  <a:srgbClr val="0000CC"/>
                </a:solidFill>
                <a:ea typeface="ヒラギノ角ゴ Pro W3" pitchFamily="-112" charset="-128"/>
                <a:cs typeface="Arial" charset="0"/>
              </a:rPr>
              <a:t>Breakthrough of TPA/sPVA-fCB in sandstone-packed columns at 25 °C (a) without isoparL; (b) with 29% isoparL in column and (c) with 58% isoparL in the column</a:t>
            </a:r>
          </a:p>
          <a:p>
            <a:pPr marL="274638" indent="-274638" defTabSz="457200" fontAlgn="base">
              <a:spcBef>
                <a:spcPts val="300"/>
              </a:spcBef>
              <a:spcAft>
                <a:spcPts val="300"/>
              </a:spcAft>
              <a:buClr>
                <a:srgbClr val="FF6600"/>
              </a:buClr>
              <a:buFont typeface="Wingdings" pitchFamily="2" charset="2"/>
              <a:buChar char="§"/>
            </a:pPr>
            <a:r>
              <a:rPr lang="en-US" altLang="zh-CN">
                <a:solidFill>
                  <a:srgbClr val="0000CC"/>
                </a:solidFill>
                <a:ea typeface="ヒラギノ角ゴ Pro W3" pitchFamily="-112" charset="-128"/>
                <a:cs typeface="Arial" charset="0"/>
              </a:rPr>
              <a:t>Flow rate is 8 mL/h (linear velocity 12.2 m/d)</a:t>
            </a:r>
          </a:p>
          <a:p>
            <a:pPr marL="274638" indent="-274638" defTabSz="457200" fontAlgn="base">
              <a:spcBef>
                <a:spcPts val="300"/>
              </a:spcBef>
              <a:spcAft>
                <a:spcPts val="300"/>
              </a:spcAft>
              <a:buClr>
                <a:srgbClr val="FF6600"/>
              </a:buClr>
              <a:buFont typeface="Wingdings" pitchFamily="2" charset="2"/>
              <a:buChar char="§"/>
            </a:pPr>
            <a:r>
              <a:rPr lang="en-US" altLang="zh-CN">
                <a:solidFill>
                  <a:srgbClr val="0000CC"/>
                </a:solidFill>
                <a:ea typeface="ヒラギノ角ゴ Pro W3" pitchFamily="-112" charset="-128"/>
                <a:cs typeface="Arial" charset="0"/>
              </a:rPr>
              <a:t>x is the oil saturation in the column and k</a:t>
            </a:r>
            <a:r>
              <a:rPr lang="en-US" altLang="zh-CN" baseline="-25000">
                <a:solidFill>
                  <a:srgbClr val="0000CC"/>
                </a:solidFill>
                <a:ea typeface="ヒラギノ角ゴ Pro W3" pitchFamily="-112" charset="-128"/>
                <a:cs typeface="Arial" charset="0"/>
              </a:rPr>
              <a:t>p</a:t>
            </a:r>
            <a:r>
              <a:rPr lang="en-US" altLang="zh-CN">
                <a:solidFill>
                  <a:srgbClr val="0000CC"/>
                </a:solidFill>
                <a:ea typeface="ヒラギノ角ゴ Pro W3" pitchFamily="-112" charset="-128"/>
                <a:cs typeface="Arial" charset="0"/>
              </a:rPr>
              <a:t> is the partition coefficient (1.03*10</a:t>
            </a:r>
            <a:r>
              <a:rPr lang="en-US" altLang="zh-CN" baseline="30000">
                <a:solidFill>
                  <a:srgbClr val="0000CC"/>
                </a:solidFill>
                <a:ea typeface="ヒラギノ角ゴ Pro W3" pitchFamily="-112" charset="-128"/>
                <a:cs typeface="Arial" charset="0"/>
              </a:rPr>
              <a:t>-4</a:t>
            </a:r>
            <a:r>
              <a:rPr lang="en-US" altLang="zh-CN">
                <a:solidFill>
                  <a:srgbClr val="0000CC"/>
                </a:solidFill>
                <a:ea typeface="ヒラギノ角ゴ Pro W3" pitchFamily="-112" charset="-128"/>
                <a:cs typeface="Arial" charset="0"/>
              </a:rPr>
              <a:t> kg-NP/L). More experiments are necessary to verify the correlation</a:t>
            </a:r>
            <a:endParaRPr lang="en-US" altLang="zh-CN" sz="2000">
              <a:solidFill>
                <a:srgbClr val="0000CC"/>
              </a:solidFill>
              <a:ea typeface="ヒラギノ角ゴ Pro W3" pitchFamily="-112" charset="-128"/>
              <a:cs typeface="Arial" charset="0"/>
            </a:endParaRPr>
          </a:p>
        </p:txBody>
      </p:sp>
      <p:sp>
        <p:nvSpPr>
          <p:cNvPr id="103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57200" fontAlgn="base">
              <a:spcBef>
                <a:spcPct val="0"/>
              </a:spcBef>
              <a:spcAft>
                <a:spcPct val="0"/>
              </a:spcAft>
            </a:pPr>
            <a:endParaRPr lang="en-US">
              <a:solidFill>
                <a:srgbClr val="000000"/>
              </a:solidFill>
              <a:latin typeface="Calibri" pitchFamily="34" charset="0"/>
            </a:endParaRPr>
          </a:p>
        </p:txBody>
      </p:sp>
      <p:sp>
        <p:nvSpPr>
          <p:cNvPr id="103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57200" fontAlgn="base">
              <a:spcBef>
                <a:spcPct val="0"/>
              </a:spcBef>
              <a:spcAft>
                <a:spcPct val="0"/>
              </a:spcAft>
            </a:pPr>
            <a:endParaRPr lang="en-US">
              <a:solidFill>
                <a:srgbClr val="000000"/>
              </a:solidFill>
              <a:latin typeface="Calibri" pitchFamily="34" charset="0"/>
            </a:endParaRPr>
          </a:p>
        </p:txBody>
      </p:sp>
      <p:graphicFrame>
        <p:nvGraphicFramePr>
          <p:cNvPr id="1027" name="Object 3"/>
          <p:cNvGraphicFramePr>
            <a:graphicFrameLocks noChangeAspect="1"/>
          </p:cNvGraphicFramePr>
          <p:nvPr/>
        </p:nvGraphicFramePr>
        <p:xfrm>
          <a:off x="6454775" y="3233738"/>
          <a:ext cx="2689225" cy="881062"/>
        </p:xfrm>
        <a:graphic>
          <a:graphicData uri="http://schemas.openxmlformats.org/presentationml/2006/ole">
            <p:oleObj spid="_x0000_s34819" name="Equation" r:id="rId5" imgW="1854000" imgH="609480" progId="">
              <p:embed/>
            </p:oleObj>
          </a:graphicData>
        </a:graphic>
      </p:graphicFrame>
      <p:sp>
        <p:nvSpPr>
          <p:cNvPr id="1033" name="Slide Number Placeholder 5"/>
          <p:cNvSpPr txBox="1">
            <a:spLocks noGrp="1"/>
          </p:cNvSpPr>
          <p:nvPr/>
        </p:nvSpPr>
        <p:spPr bwMode="auto">
          <a:xfrm>
            <a:off x="7115175" y="65532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2AFC9BCE-A3B1-42C0-9A08-32954C80D4CB}" type="slidenum">
              <a:rPr lang="zh-CN" altLang="en-US" sz="1400">
                <a:solidFill>
                  <a:srgbClr val="000000"/>
                </a:solidFill>
                <a:ea typeface="Osaka" pitchFamily="28" charset="-128"/>
              </a:rPr>
              <a:pPr algn="r" eaLnBrk="0" fontAlgn="base" hangingPunct="0">
                <a:spcBef>
                  <a:spcPct val="0"/>
                </a:spcBef>
                <a:spcAft>
                  <a:spcPct val="0"/>
                </a:spcAft>
              </a:pPr>
              <a:t>10</a:t>
            </a:fld>
            <a:endParaRPr lang="en-US" altLang="zh-CN" sz="140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1025" y="381000"/>
            <a:ext cx="7446269" cy="461665"/>
          </a:xfrm>
          <a:prstGeom prst="rect">
            <a:avLst/>
          </a:prstGeom>
        </p:spPr>
        <p:txBody>
          <a:bodyPr wrap="none">
            <a:spAutoFit/>
          </a:bodyPr>
          <a:lstStyle/>
          <a:p>
            <a:pPr algn="ctr" fontAlgn="base">
              <a:spcBef>
                <a:spcPct val="0"/>
              </a:spcBef>
              <a:spcAft>
                <a:spcPct val="5000"/>
              </a:spcAft>
              <a:buClr>
                <a:srgbClr val="FF9900"/>
              </a:buClr>
              <a:buSzPct val="100000"/>
              <a:buFont typeface="Times New Roman" pitchFamily="18" charset="0"/>
              <a:buNone/>
            </a:pPr>
            <a:r>
              <a:rPr lang="en-US" altLang="zh-CN" sz="2400" dirty="0">
                <a:solidFill>
                  <a:srgbClr val="0000CC"/>
                </a:solidFill>
                <a:ea typeface="Batang" pitchFamily="18" charset="-127"/>
              </a:rPr>
              <a:t>Correlation Studies under More Realistic Conditions </a:t>
            </a:r>
            <a:endParaRPr lang="en-US" sz="2400" dirty="0">
              <a:solidFill>
                <a:srgbClr val="000000"/>
              </a:solidFill>
              <a:ea typeface="Batang" pitchFamily="18" charset="-127"/>
            </a:endParaRPr>
          </a:p>
        </p:txBody>
      </p:sp>
      <p:sp>
        <p:nvSpPr>
          <p:cNvPr id="7" name="Rectangle 6"/>
          <p:cNvSpPr/>
          <p:nvPr/>
        </p:nvSpPr>
        <p:spPr>
          <a:xfrm>
            <a:off x="228600" y="5943600"/>
            <a:ext cx="8458200" cy="986424"/>
          </a:xfrm>
          <a:prstGeom prst="rect">
            <a:avLst/>
          </a:prstGeom>
        </p:spPr>
        <p:txBody>
          <a:bodyPr wrap="square">
            <a:spAutoFit/>
          </a:bodyPr>
          <a:lstStyle/>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Nanoparticles were dispersed in API brine, the concentration of </a:t>
            </a:r>
            <a:r>
              <a:rPr lang="en-US" altLang="zh-CN" sz="1400" dirty="0" err="1">
                <a:solidFill>
                  <a:srgbClr val="000000"/>
                </a:solidFill>
                <a:ea typeface="Batang" pitchFamily="18" charset="-127"/>
              </a:rPr>
              <a:t>sPVA</a:t>
            </a:r>
            <a:r>
              <a:rPr lang="en-US" altLang="zh-CN" sz="1400" dirty="0">
                <a:solidFill>
                  <a:srgbClr val="000000"/>
                </a:solidFill>
                <a:ea typeface="Batang" pitchFamily="18" charset="-127"/>
              </a:rPr>
              <a:t>-CB was 30 mg/L </a:t>
            </a:r>
          </a:p>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Columns were packed with ground calcite with oil saturation 0.58 (the volume of </a:t>
            </a:r>
            <a:r>
              <a:rPr lang="en-US" altLang="zh-CN" sz="1400" dirty="0" err="1">
                <a:solidFill>
                  <a:srgbClr val="000000"/>
                </a:solidFill>
                <a:ea typeface="Batang" pitchFamily="18" charset="-127"/>
              </a:rPr>
              <a:t>i</a:t>
            </a:r>
            <a:r>
              <a:rPr lang="en-US" sz="1400" dirty="0" err="1">
                <a:solidFill>
                  <a:srgbClr val="000000"/>
                </a:solidFill>
                <a:ea typeface="Batang" pitchFamily="18" charset="-127"/>
              </a:rPr>
              <a:t>soparL</a:t>
            </a:r>
            <a:r>
              <a:rPr lang="en-US" altLang="zh-CN" sz="1400" dirty="0">
                <a:solidFill>
                  <a:srgbClr val="000000"/>
                </a:solidFill>
                <a:ea typeface="Batang" pitchFamily="18" charset="-127"/>
              </a:rPr>
              <a:t>/PV)</a:t>
            </a:r>
          </a:p>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The release of probe molecules only slightly depends on the flow rate</a:t>
            </a:r>
          </a:p>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More experiment details will be shown in the poster section </a:t>
            </a:r>
          </a:p>
        </p:txBody>
      </p:sp>
      <p:graphicFrame>
        <p:nvGraphicFramePr>
          <p:cNvPr id="105478" name="Object 6"/>
          <p:cNvGraphicFramePr>
            <a:graphicFrameLocks noChangeAspect="1"/>
          </p:cNvGraphicFramePr>
          <p:nvPr/>
        </p:nvGraphicFramePr>
        <p:xfrm>
          <a:off x="0" y="609600"/>
          <a:ext cx="8155263" cy="5867400"/>
        </p:xfrm>
        <a:graphic>
          <a:graphicData uri="http://schemas.openxmlformats.org/presentationml/2006/ole">
            <p:oleObj spid="_x0000_s16386" name="Graph" r:id="rId4" imgW="3900960" imgH="2936160" progId="">
              <p:embed/>
            </p:oleObj>
          </a:graphicData>
        </a:graphic>
      </p:graphicFrame>
      <p:sp>
        <p:nvSpPr>
          <p:cNvPr id="8"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11</a:t>
            </a:fld>
            <a:endParaRPr lang="en-US" altLang="zh-CN" sz="2000" dirty="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1025" y="381000"/>
            <a:ext cx="7446269" cy="461665"/>
          </a:xfrm>
          <a:prstGeom prst="rect">
            <a:avLst/>
          </a:prstGeom>
        </p:spPr>
        <p:txBody>
          <a:bodyPr wrap="none">
            <a:spAutoFit/>
          </a:bodyPr>
          <a:lstStyle/>
          <a:p>
            <a:pPr algn="ctr" fontAlgn="base">
              <a:spcBef>
                <a:spcPct val="0"/>
              </a:spcBef>
              <a:spcAft>
                <a:spcPct val="5000"/>
              </a:spcAft>
              <a:buClr>
                <a:srgbClr val="FF9900"/>
              </a:buClr>
              <a:buSzPct val="100000"/>
              <a:buFont typeface="Times New Roman" pitchFamily="18" charset="0"/>
              <a:buNone/>
            </a:pPr>
            <a:r>
              <a:rPr lang="en-US" altLang="zh-CN" sz="2400" dirty="0">
                <a:solidFill>
                  <a:srgbClr val="0000CC"/>
                </a:solidFill>
                <a:ea typeface="Batang" pitchFamily="18" charset="-127"/>
              </a:rPr>
              <a:t>Correlation Studies under More Realistic Conditions </a:t>
            </a:r>
            <a:endParaRPr lang="en-US" sz="2400" dirty="0">
              <a:solidFill>
                <a:srgbClr val="000000"/>
              </a:solidFill>
              <a:ea typeface="Batang" pitchFamily="18" charset="-127"/>
            </a:endParaRPr>
          </a:p>
        </p:txBody>
      </p:sp>
      <p:sp>
        <p:nvSpPr>
          <p:cNvPr id="7" name="Rectangle 6"/>
          <p:cNvSpPr/>
          <p:nvPr/>
        </p:nvSpPr>
        <p:spPr>
          <a:xfrm>
            <a:off x="228600" y="5943600"/>
            <a:ext cx="8458200" cy="760208"/>
          </a:xfrm>
          <a:prstGeom prst="rect">
            <a:avLst/>
          </a:prstGeom>
        </p:spPr>
        <p:txBody>
          <a:bodyPr wrap="square">
            <a:spAutoFit/>
          </a:bodyPr>
          <a:lstStyle/>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Nanoparticles were dispersed in API brine, the concentration of </a:t>
            </a:r>
            <a:r>
              <a:rPr lang="en-US" altLang="zh-CN" sz="1400" dirty="0" err="1">
                <a:solidFill>
                  <a:srgbClr val="000000"/>
                </a:solidFill>
                <a:ea typeface="Batang" pitchFamily="18" charset="-127"/>
              </a:rPr>
              <a:t>sPVA</a:t>
            </a:r>
            <a:r>
              <a:rPr lang="en-US" altLang="zh-CN" sz="1400" dirty="0">
                <a:solidFill>
                  <a:srgbClr val="000000"/>
                </a:solidFill>
                <a:ea typeface="Batang" pitchFamily="18" charset="-127"/>
              </a:rPr>
              <a:t>-CB was 30 mg/L </a:t>
            </a:r>
          </a:p>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Columns were packed with ground calcite with oil saturation 0.58 (the volume of </a:t>
            </a:r>
            <a:r>
              <a:rPr lang="en-US" altLang="zh-CN" sz="1400" dirty="0" err="1">
                <a:solidFill>
                  <a:srgbClr val="000000"/>
                </a:solidFill>
                <a:ea typeface="Batang" pitchFamily="18" charset="-127"/>
              </a:rPr>
              <a:t>i</a:t>
            </a:r>
            <a:r>
              <a:rPr lang="en-US" sz="1400" dirty="0" err="1">
                <a:solidFill>
                  <a:srgbClr val="000000"/>
                </a:solidFill>
                <a:ea typeface="Batang" pitchFamily="18" charset="-127"/>
              </a:rPr>
              <a:t>soparL</a:t>
            </a:r>
            <a:r>
              <a:rPr lang="en-US" altLang="zh-CN" sz="1400" dirty="0">
                <a:solidFill>
                  <a:srgbClr val="000000"/>
                </a:solidFill>
                <a:ea typeface="Batang" pitchFamily="18" charset="-127"/>
              </a:rPr>
              <a:t>/PV)</a:t>
            </a:r>
          </a:p>
          <a:p>
            <a:pPr marL="342900" indent="-342900" fontAlgn="base">
              <a:spcBef>
                <a:spcPct val="0"/>
              </a:spcBef>
              <a:spcAft>
                <a:spcPct val="5000"/>
              </a:spcAft>
              <a:buClr>
                <a:srgbClr val="FF9900"/>
              </a:buClr>
              <a:buSzPct val="100000"/>
              <a:buFont typeface="Wingdings" pitchFamily="2" charset="2"/>
              <a:buChar char="q"/>
            </a:pPr>
            <a:r>
              <a:rPr lang="en-US" altLang="zh-CN" sz="1400" dirty="0">
                <a:solidFill>
                  <a:srgbClr val="000000"/>
                </a:solidFill>
                <a:ea typeface="Batang" pitchFamily="18" charset="-127"/>
              </a:rPr>
              <a:t>The release of probe molecules only slightly depends on the flow rate</a:t>
            </a:r>
          </a:p>
        </p:txBody>
      </p:sp>
      <p:graphicFrame>
        <p:nvGraphicFramePr>
          <p:cNvPr id="106500" name="Object 4"/>
          <p:cNvGraphicFramePr>
            <a:graphicFrameLocks noChangeAspect="1"/>
          </p:cNvGraphicFramePr>
          <p:nvPr/>
        </p:nvGraphicFramePr>
        <p:xfrm>
          <a:off x="530225" y="592138"/>
          <a:ext cx="7700963" cy="5597525"/>
        </p:xfrm>
        <a:graphic>
          <a:graphicData uri="http://schemas.openxmlformats.org/presentationml/2006/ole">
            <p:oleObj spid="_x0000_s17410" name="Graph" r:id="rId4" imgW="3900960" imgH="2936160" progId="">
              <p:embed/>
            </p:oleObj>
          </a:graphicData>
        </a:graphic>
      </p:graphicFrame>
      <p:sp>
        <p:nvSpPr>
          <p:cNvPr id="8"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12</a:t>
            </a:fld>
            <a:endParaRPr lang="en-US" altLang="zh-CN" sz="2000" dirty="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343678" cy="461665"/>
          </a:xfrm>
          <a:prstGeom prst="rect">
            <a:avLst/>
          </a:prstGeom>
        </p:spPr>
        <p:txBody>
          <a:bodyPr wrap="none">
            <a:spAutoFit/>
          </a:bodyPr>
          <a:lstStyle/>
          <a:p>
            <a:pPr algn="ctr" fontAlgn="base">
              <a:spcBef>
                <a:spcPct val="0"/>
              </a:spcBef>
              <a:spcAft>
                <a:spcPct val="5000"/>
              </a:spcAft>
              <a:buClr>
                <a:srgbClr val="FF9900"/>
              </a:buClr>
              <a:buSzPct val="100000"/>
              <a:buFont typeface="Times New Roman" pitchFamily="18" charset="0"/>
              <a:buNone/>
            </a:pPr>
            <a:r>
              <a:rPr lang="en-US" altLang="zh-CN" sz="2400" dirty="0">
                <a:solidFill>
                  <a:srgbClr val="0000CC"/>
                </a:solidFill>
                <a:ea typeface="Batang" pitchFamily="18" charset="-127"/>
              </a:rPr>
              <a:t>Correlation Studies under More Realistic Conditions </a:t>
            </a:r>
            <a:endParaRPr lang="en-US" sz="2400" dirty="0">
              <a:solidFill>
                <a:srgbClr val="000000"/>
              </a:solidFill>
              <a:ea typeface="Batang" pitchFamily="18" charset="-127"/>
            </a:endParaRPr>
          </a:p>
        </p:txBody>
      </p:sp>
      <p:graphicFrame>
        <p:nvGraphicFramePr>
          <p:cNvPr id="107522" name="Object 2"/>
          <p:cNvGraphicFramePr>
            <a:graphicFrameLocks noChangeAspect="1"/>
          </p:cNvGraphicFramePr>
          <p:nvPr/>
        </p:nvGraphicFramePr>
        <p:xfrm>
          <a:off x="1219200" y="609600"/>
          <a:ext cx="6172200" cy="5105400"/>
        </p:xfrm>
        <a:graphic>
          <a:graphicData uri="http://schemas.openxmlformats.org/presentationml/2006/ole">
            <p:oleObj spid="_x0000_s18434" name="Graph" r:id="rId4" imgW="3483360" imgH="2868480" progId="">
              <p:embed/>
            </p:oleObj>
          </a:graphicData>
        </a:graphic>
      </p:graphicFrame>
      <p:sp>
        <p:nvSpPr>
          <p:cNvPr id="4" name="Rectangle 3"/>
          <p:cNvSpPr/>
          <p:nvPr/>
        </p:nvSpPr>
        <p:spPr>
          <a:xfrm>
            <a:off x="228600" y="5410200"/>
            <a:ext cx="8534400" cy="1360372"/>
          </a:xfrm>
          <a:prstGeom prst="rect">
            <a:avLst/>
          </a:prstGeom>
        </p:spPr>
        <p:txBody>
          <a:bodyPr wrap="square">
            <a:spAutoFit/>
          </a:bodyPr>
          <a:lstStyle/>
          <a:p>
            <a:pPr marL="342900" indent="-342900" fontAlgn="base">
              <a:spcBef>
                <a:spcPct val="0"/>
              </a:spcBef>
              <a:spcAft>
                <a:spcPct val="5000"/>
              </a:spcAft>
              <a:buClr>
                <a:srgbClr val="FF9900"/>
              </a:buClr>
              <a:buSzPct val="100000"/>
              <a:buFont typeface="Wingdings" pitchFamily="2" charset="2"/>
              <a:buChar char="q"/>
            </a:pPr>
            <a:r>
              <a:rPr lang="en-US" altLang="zh-CN" sz="1600" dirty="0">
                <a:solidFill>
                  <a:srgbClr val="000000"/>
                </a:solidFill>
                <a:ea typeface="Batang" pitchFamily="18" charset="-127"/>
              </a:rPr>
              <a:t>Nanoparticles were dispersed in API brine, the concentration of </a:t>
            </a:r>
            <a:r>
              <a:rPr lang="en-US" altLang="zh-CN" sz="1600" dirty="0" err="1">
                <a:solidFill>
                  <a:srgbClr val="000000"/>
                </a:solidFill>
                <a:ea typeface="Batang" pitchFamily="18" charset="-127"/>
              </a:rPr>
              <a:t>sPVA</a:t>
            </a:r>
            <a:r>
              <a:rPr lang="en-US" altLang="zh-CN" sz="1600" dirty="0">
                <a:solidFill>
                  <a:srgbClr val="000000"/>
                </a:solidFill>
                <a:ea typeface="Batang" pitchFamily="18" charset="-127"/>
              </a:rPr>
              <a:t>-CB was 30 mg/L </a:t>
            </a:r>
          </a:p>
          <a:p>
            <a:pPr marL="342900" indent="-342900" fontAlgn="base">
              <a:spcBef>
                <a:spcPct val="0"/>
              </a:spcBef>
              <a:spcAft>
                <a:spcPct val="5000"/>
              </a:spcAft>
              <a:buClr>
                <a:srgbClr val="FF9900"/>
              </a:buClr>
              <a:buSzPct val="100000"/>
              <a:buFont typeface="Wingdings" pitchFamily="2" charset="2"/>
              <a:buChar char="q"/>
            </a:pPr>
            <a:r>
              <a:rPr lang="en-US" altLang="zh-CN" sz="1600" dirty="0">
                <a:solidFill>
                  <a:srgbClr val="000000"/>
                </a:solidFill>
                <a:ea typeface="Batang" pitchFamily="18" charset="-127"/>
              </a:rPr>
              <a:t>Columns were packed with ground calcite with oil saturation 0.58 (the volume of </a:t>
            </a:r>
            <a:r>
              <a:rPr lang="en-US" altLang="zh-CN" sz="1600" dirty="0" err="1">
                <a:solidFill>
                  <a:srgbClr val="000000"/>
                </a:solidFill>
                <a:ea typeface="Batang" pitchFamily="18" charset="-127"/>
              </a:rPr>
              <a:t>i</a:t>
            </a:r>
            <a:r>
              <a:rPr lang="en-US" sz="1600" dirty="0" err="1">
                <a:solidFill>
                  <a:srgbClr val="000000"/>
                </a:solidFill>
                <a:ea typeface="Batang" pitchFamily="18" charset="-127"/>
              </a:rPr>
              <a:t>soparL</a:t>
            </a:r>
            <a:r>
              <a:rPr lang="en-US" altLang="zh-CN" sz="1600" dirty="0">
                <a:solidFill>
                  <a:srgbClr val="000000"/>
                </a:solidFill>
                <a:ea typeface="Batang" pitchFamily="18" charset="-127"/>
              </a:rPr>
              <a:t>/PV)</a:t>
            </a:r>
          </a:p>
          <a:p>
            <a:pPr marL="342900" indent="-342900" fontAlgn="base">
              <a:spcBef>
                <a:spcPct val="0"/>
              </a:spcBef>
              <a:spcAft>
                <a:spcPct val="5000"/>
              </a:spcAft>
              <a:buClr>
                <a:srgbClr val="FF9900"/>
              </a:buClr>
              <a:buSzPct val="100000"/>
              <a:buFont typeface="Wingdings" pitchFamily="2" charset="2"/>
              <a:buChar char="q"/>
            </a:pPr>
            <a:r>
              <a:rPr lang="en-US" altLang="zh-CN" sz="1600" dirty="0">
                <a:solidFill>
                  <a:srgbClr val="000000"/>
                </a:solidFill>
                <a:ea typeface="Batang" pitchFamily="18" charset="-127"/>
              </a:rPr>
              <a:t>Two kinds of columns are used in the study: 6.5 cm and 11.6 cm </a:t>
            </a:r>
          </a:p>
          <a:p>
            <a:pPr marL="342900" indent="-342900" fontAlgn="base">
              <a:spcBef>
                <a:spcPct val="0"/>
              </a:spcBef>
              <a:spcAft>
                <a:spcPct val="5000"/>
              </a:spcAft>
              <a:buClr>
                <a:srgbClr val="FF9900"/>
              </a:buClr>
              <a:buSzPct val="100000"/>
              <a:buFont typeface="Wingdings" pitchFamily="2" charset="2"/>
              <a:buChar char="q"/>
            </a:pPr>
            <a:r>
              <a:rPr lang="en-US" altLang="zh-CN" sz="1600" dirty="0">
                <a:solidFill>
                  <a:srgbClr val="000000"/>
                </a:solidFill>
                <a:ea typeface="Batang" pitchFamily="18" charset="-127"/>
              </a:rPr>
              <a:t>The release of probe molecules only slightly depends on the flow rate and column length</a:t>
            </a:r>
          </a:p>
        </p:txBody>
      </p:sp>
      <p:sp>
        <p:nvSpPr>
          <p:cNvPr id="6"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13</a:t>
            </a:fld>
            <a:endParaRPr lang="en-US" altLang="zh-CN" sz="2000" dirty="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pPr>
              <a:defRPr/>
            </a:pPr>
            <a:r>
              <a:rPr lang="en-US" altLang="zh-CN" dirty="0" smtClean="0">
                <a:solidFill>
                  <a:srgbClr val="0000CC"/>
                </a:solidFill>
                <a:latin typeface="+mn-lt"/>
                <a:ea typeface="+mn-ea"/>
                <a:cs typeface="+mn-cs"/>
              </a:rPr>
              <a:t>TPA* Partition Kinetics</a:t>
            </a:r>
          </a:p>
        </p:txBody>
      </p:sp>
      <p:graphicFrame>
        <p:nvGraphicFramePr>
          <p:cNvPr id="4" name="Content Placeholder 3"/>
          <p:cNvGraphicFramePr>
            <a:graphicFrameLocks noGrp="1"/>
          </p:cNvGraphicFramePr>
          <p:nvPr>
            <p:ph idx="1"/>
          </p:nvPr>
        </p:nvGraphicFramePr>
        <p:xfrm>
          <a:off x="457200" y="1143000"/>
          <a:ext cx="6248400" cy="3606799"/>
        </p:xfrm>
        <a:graphic>
          <a:graphicData uri="http://schemas.openxmlformats.org/drawingml/2006/chart">
            <c:chart xmlns:c="http://schemas.openxmlformats.org/drawingml/2006/chart" xmlns:r="http://schemas.openxmlformats.org/officeDocument/2006/relationships" r:id="rId3"/>
          </a:graphicData>
        </a:graphic>
      </p:graphicFrame>
      <p:sp>
        <p:nvSpPr>
          <p:cNvPr id="24580" name="TextBox 5"/>
          <p:cNvSpPr txBox="1">
            <a:spLocks noChangeArrowheads="1"/>
          </p:cNvSpPr>
          <p:nvPr/>
        </p:nvSpPr>
        <p:spPr bwMode="auto">
          <a:xfrm>
            <a:off x="838200" y="4800600"/>
            <a:ext cx="7162800" cy="2025650"/>
          </a:xfrm>
          <a:prstGeom prst="rect">
            <a:avLst/>
          </a:prstGeom>
          <a:noFill/>
          <a:ln w="9525">
            <a:noFill/>
            <a:miter lim="800000"/>
            <a:headEnd/>
            <a:tailEnd/>
          </a:ln>
        </p:spPr>
        <p:txBody>
          <a:bodyPr>
            <a:spAutoFit/>
          </a:bodyPr>
          <a:lstStyle/>
          <a:p>
            <a:pPr marL="173038" indent="-173038" fontAlgn="base">
              <a:spcBef>
                <a:spcPct val="0"/>
              </a:spcBef>
              <a:spcAft>
                <a:spcPct val="5000"/>
              </a:spcAft>
              <a:buClr>
                <a:srgbClr val="FF9900"/>
              </a:buClr>
              <a:buSzPct val="100000"/>
              <a:buFont typeface="Arial" pitchFamily="34" charset="0"/>
              <a:buChar char="•"/>
            </a:pPr>
            <a:r>
              <a:rPr lang="en-US" altLang="zh-CN" sz="1400" dirty="0">
                <a:solidFill>
                  <a:srgbClr val="0000CC"/>
                </a:solidFill>
                <a:ea typeface="Batang" pitchFamily="18" charset="-127"/>
              </a:rPr>
              <a:t> </a:t>
            </a:r>
            <a:r>
              <a:rPr lang="en-US" altLang="zh-CN" dirty="0">
                <a:solidFill>
                  <a:srgbClr val="0000CC"/>
                </a:solidFill>
                <a:ea typeface="Batang" pitchFamily="18" charset="-127"/>
              </a:rPr>
              <a:t>TPA* was used as the probe molecule and isooctane was used as the oil phase </a:t>
            </a:r>
          </a:p>
          <a:p>
            <a:pPr marL="173038" indent="-173038" fontAlgn="base">
              <a:spcBef>
                <a:spcPct val="0"/>
              </a:spcBef>
              <a:spcAft>
                <a:spcPct val="5000"/>
              </a:spcAft>
              <a:buClr>
                <a:srgbClr val="FF9900"/>
              </a:buClr>
              <a:buSzPct val="100000"/>
              <a:buFont typeface="Arial" pitchFamily="34" charset="0"/>
              <a:buChar char="•"/>
            </a:pPr>
            <a:r>
              <a:rPr lang="en-US" altLang="zh-CN" dirty="0">
                <a:solidFill>
                  <a:srgbClr val="0000CC"/>
                </a:solidFill>
                <a:ea typeface="Batang" pitchFamily="18" charset="-127"/>
              </a:rPr>
              <a:t> 5 </a:t>
            </a:r>
            <a:r>
              <a:rPr lang="en-US" altLang="zh-CN" dirty="0" err="1">
                <a:solidFill>
                  <a:srgbClr val="0000CC"/>
                </a:solidFill>
                <a:ea typeface="Batang" pitchFamily="18" charset="-127"/>
              </a:rPr>
              <a:t>mL</a:t>
            </a:r>
            <a:r>
              <a:rPr lang="en-US" altLang="zh-CN" dirty="0">
                <a:solidFill>
                  <a:srgbClr val="0000CC"/>
                </a:solidFill>
                <a:ea typeface="Batang" pitchFamily="18" charset="-127"/>
              </a:rPr>
              <a:t> isooctane and 5 </a:t>
            </a:r>
            <a:r>
              <a:rPr lang="en-US" altLang="zh-CN" dirty="0" err="1">
                <a:solidFill>
                  <a:srgbClr val="0000CC"/>
                </a:solidFill>
                <a:ea typeface="Batang" pitchFamily="18" charset="-127"/>
              </a:rPr>
              <a:t>mL</a:t>
            </a:r>
            <a:r>
              <a:rPr lang="en-US" altLang="zh-CN" dirty="0">
                <a:solidFill>
                  <a:srgbClr val="0000CC"/>
                </a:solidFill>
                <a:ea typeface="Batang" pitchFamily="18" charset="-127"/>
              </a:rPr>
              <a:t> </a:t>
            </a:r>
            <a:r>
              <a:rPr lang="en-US" altLang="zh-CN" dirty="0" err="1">
                <a:solidFill>
                  <a:srgbClr val="0000CC"/>
                </a:solidFill>
                <a:ea typeface="Batang" pitchFamily="18" charset="-127"/>
              </a:rPr>
              <a:t>sPVA-fCB</a:t>
            </a:r>
            <a:r>
              <a:rPr lang="en-US" altLang="zh-CN" dirty="0">
                <a:solidFill>
                  <a:srgbClr val="0000CC"/>
                </a:solidFill>
                <a:ea typeface="Batang" pitchFamily="18" charset="-127"/>
              </a:rPr>
              <a:t> in API brine were mixed and the concentration of TPA* in the aqueous phase was monitored every 2 minutes </a:t>
            </a:r>
          </a:p>
          <a:p>
            <a:pPr marL="173038" indent="-173038" fontAlgn="base">
              <a:spcBef>
                <a:spcPct val="0"/>
              </a:spcBef>
              <a:spcAft>
                <a:spcPct val="5000"/>
              </a:spcAft>
              <a:buClr>
                <a:srgbClr val="FF9900"/>
              </a:buClr>
              <a:buSzPct val="100000"/>
              <a:buFont typeface="Arial" pitchFamily="34" charset="0"/>
              <a:buChar char="•"/>
            </a:pPr>
            <a:r>
              <a:rPr lang="en-US" dirty="0">
                <a:solidFill>
                  <a:srgbClr val="0000CC"/>
                </a:solidFill>
                <a:ea typeface="Batang" pitchFamily="18" charset="-127"/>
              </a:rPr>
              <a:t> Kinetics studies show the desorption reaches equilibrium at 8 min</a:t>
            </a:r>
          </a:p>
          <a:p>
            <a:pPr marL="173038" indent="-173038" fontAlgn="base">
              <a:spcBef>
                <a:spcPct val="0"/>
              </a:spcBef>
              <a:spcAft>
                <a:spcPct val="5000"/>
              </a:spcAft>
              <a:buClr>
                <a:srgbClr val="FF9900"/>
              </a:buClr>
              <a:buSzPct val="100000"/>
              <a:buFont typeface="Arial" pitchFamily="34" charset="0"/>
              <a:buChar char="•"/>
            </a:pPr>
            <a:endParaRPr lang="en-US" altLang="zh-CN" sz="1400" dirty="0">
              <a:solidFill>
                <a:srgbClr val="0000CC"/>
              </a:solidFill>
              <a:ea typeface="Batang" pitchFamily="18" charset="-127"/>
            </a:endParaRPr>
          </a:p>
        </p:txBody>
      </p:sp>
      <p:pic>
        <p:nvPicPr>
          <p:cNvPr id="6" name="Picture 2"/>
          <p:cNvPicPr>
            <a:picLocks noChangeAspect="1" noChangeArrowheads="1"/>
          </p:cNvPicPr>
          <p:nvPr/>
        </p:nvPicPr>
        <p:blipFill>
          <a:blip r:embed="rId4" cstate="print"/>
          <a:srcRect l="15154" t="40047" b="9466"/>
          <a:stretch>
            <a:fillRect/>
          </a:stretch>
        </p:blipFill>
        <p:spPr bwMode="auto">
          <a:xfrm rot="5400000">
            <a:off x="5943600" y="2057400"/>
            <a:ext cx="3276600" cy="1905000"/>
          </a:xfrm>
          <a:prstGeom prst="rect">
            <a:avLst/>
          </a:prstGeom>
          <a:noFill/>
          <a:ln w="9525">
            <a:noFill/>
            <a:miter lim="800000"/>
            <a:headEnd/>
            <a:tailEnd/>
          </a:ln>
          <a:effectLst/>
        </p:spPr>
      </p:pic>
      <p:sp>
        <p:nvSpPr>
          <p:cNvPr id="7" name="TextBox 6"/>
          <p:cNvSpPr txBox="1"/>
          <p:nvPr/>
        </p:nvSpPr>
        <p:spPr>
          <a:xfrm>
            <a:off x="4572000" y="990600"/>
            <a:ext cx="4572000" cy="461665"/>
          </a:xfrm>
          <a:prstGeom prst="rect">
            <a:avLst/>
          </a:prstGeom>
          <a:noFill/>
        </p:spPr>
        <p:txBody>
          <a:bodyPr wrap="square" rtlCol="0">
            <a:spAutoFit/>
          </a:bodyPr>
          <a:lstStyle/>
          <a:p>
            <a:pPr algn="ctr" fontAlgn="base">
              <a:spcBef>
                <a:spcPct val="0"/>
              </a:spcBef>
              <a:spcAft>
                <a:spcPct val="5000"/>
              </a:spcAft>
              <a:buClr>
                <a:srgbClr val="FF9900"/>
              </a:buClr>
              <a:buSzPct val="100000"/>
              <a:buFont typeface="Times New Roman" pitchFamily="18" charset="0"/>
              <a:buNone/>
            </a:pPr>
            <a:r>
              <a:rPr lang="en-US" altLang="zh-CN" sz="2400" dirty="0">
                <a:solidFill>
                  <a:srgbClr val="0000CC"/>
                </a:solidFill>
              </a:rPr>
              <a:t>Apparatus used to mix solution </a:t>
            </a:r>
          </a:p>
        </p:txBody>
      </p:sp>
      <p:sp>
        <p:nvSpPr>
          <p:cNvPr id="9"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14</a:t>
            </a:fld>
            <a:endParaRPr lang="en-US" altLang="zh-CN" sz="2000" dirty="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圖片 19"/>
          <p:cNvPicPr>
            <a:picLocks noChangeAspect="1" noChangeArrowheads="1"/>
          </p:cNvPicPr>
          <p:nvPr/>
        </p:nvPicPr>
        <p:blipFill>
          <a:blip r:embed="rId4" cstate="print"/>
          <a:srcRect/>
          <a:stretch>
            <a:fillRect/>
          </a:stretch>
        </p:blipFill>
        <p:spPr bwMode="auto">
          <a:xfrm>
            <a:off x="175399" y="1455738"/>
            <a:ext cx="4396601" cy="4106862"/>
          </a:xfrm>
          <a:prstGeom prst="rect">
            <a:avLst/>
          </a:prstGeom>
          <a:noFill/>
          <a:ln w="9525">
            <a:noFill/>
            <a:miter lim="800000"/>
            <a:headEnd/>
            <a:tailEnd/>
          </a:ln>
        </p:spPr>
      </p:pic>
      <p:sp>
        <p:nvSpPr>
          <p:cNvPr id="8196" name="文字方塊 5"/>
          <p:cNvSpPr txBox="1">
            <a:spLocks noChangeArrowheads="1"/>
          </p:cNvSpPr>
          <p:nvPr/>
        </p:nvSpPr>
        <p:spPr bwMode="auto">
          <a:xfrm>
            <a:off x="381000" y="228600"/>
            <a:ext cx="7813675" cy="538163"/>
          </a:xfrm>
          <a:prstGeom prst="rect">
            <a:avLst/>
          </a:prstGeom>
          <a:noFill/>
          <a:ln w="9525">
            <a:noFill/>
            <a:miter lim="800000"/>
            <a:headEnd/>
            <a:tailEnd/>
          </a:ln>
        </p:spPr>
        <p:txBody>
          <a:bodyPr>
            <a:spAutoFit/>
          </a:bodyPr>
          <a:lstStyle/>
          <a:p>
            <a:pPr defTabSz="457200" fontAlgn="base">
              <a:spcBef>
                <a:spcPct val="0"/>
              </a:spcBef>
              <a:spcAft>
                <a:spcPct val="0"/>
              </a:spcAft>
            </a:pPr>
            <a:r>
              <a:rPr lang="en-US" altLang="zh-TW" sz="2900">
                <a:solidFill>
                  <a:srgbClr val="0000FF"/>
                </a:solidFill>
              </a:rPr>
              <a:t>Nanoreporter for H</a:t>
            </a:r>
            <a:r>
              <a:rPr lang="en-US" altLang="zh-TW" sz="2900" baseline="-25000">
                <a:solidFill>
                  <a:srgbClr val="0000FF"/>
                </a:solidFill>
              </a:rPr>
              <a:t>2</a:t>
            </a:r>
            <a:r>
              <a:rPr lang="en-US" altLang="zh-TW" sz="2900">
                <a:solidFill>
                  <a:srgbClr val="0000FF"/>
                </a:solidFill>
              </a:rPr>
              <a:t>S Detection in Subsurface</a:t>
            </a:r>
            <a:endParaRPr lang="zh-TW" altLang="en-US" sz="2900">
              <a:solidFill>
                <a:srgbClr val="0000FF"/>
              </a:solidFill>
            </a:endParaRPr>
          </a:p>
        </p:txBody>
      </p:sp>
      <p:sp>
        <p:nvSpPr>
          <p:cNvPr id="8197" name="文字方塊 24"/>
          <p:cNvSpPr txBox="1">
            <a:spLocks noChangeArrowheads="1"/>
          </p:cNvSpPr>
          <p:nvPr/>
        </p:nvSpPr>
        <p:spPr bwMode="auto">
          <a:xfrm>
            <a:off x="5260975" y="1085850"/>
            <a:ext cx="3759200" cy="369888"/>
          </a:xfrm>
          <a:prstGeom prst="rect">
            <a:avLst/>
          </a:prstGeom>
          <a:noFill/>
          <a:ln w="9525">
            <a:noFill/>
            <a:miter lim="800000"/>
            <a:headEnd/>
            <a:tailEnd/>
          </a:ln>
        </p:spPr>
        <p:txBody>
          <a:bodyPr>
            <a:spAutoFit/>
          </a:bodyPr>
          <a:lstStyle/>
          <a:p>
            <a:pPr defTabSz="457200" fontAlgn="base">
              <a:spcBef>
                <a:spcPct val="0"/>
              </a:spcBef>
              <a:spcAft>
                <a:spcPct val="0"/>
              </a:spcAft>
            </a:pPr>
            <a:r>
              <a:rPr lang="en-US" altLang="zh-TW">
                <a:solidFill>
                  <a:srgbClr val="000000"/>
                </a:solidFill>
                <a:ea typeface="Batang" pitchFamily="18" charset="-127"/>
                <a:cs typeface="Arial" pitchFamily="34" charset="0"/>
              </a:rPr>
              <a:t>Naphthalimide-based Nanoreporter</a:t>
            </a:r>
            <a:endParaRPr lang="zh-TW" altLang="en-US">
              <a:solidFill>
                <a:srgbClr val="000000"/>
              </a:solidFill>
              <a:ea typeface="PMingLiU" pitchFamily="18" charset="-120"/>
              <a:cs typeface="Batang" pitchFamily="18" charset="-127"/>
            </a:endParaRPr>
          </a:p>
        </p:txBody>
      </p:sp>
      <p:pic>
        <p:nvPicPr>
          <p:cNvPr id="8198" name="圖片 19"/>
          <p:cNvPicPr>
            <a:picLocks noChangeAspect="1"/>
          </p:cNvPicPr>
          <p:nvPr/>
        </p:nvPicPr>
        <p:blipFill>
          <a:blip r:embed="rId4" cstate="print"/>
          <a:srcRect t="5569" r="80913" b="74010"/>
          <a:stretch>
            <a:fillRect/>
          </a:stretch>
        </p:blipFill>
        <p:spPr bwMode="auto">
          <a:xfrm>
            <a:off x="5473700" y="1489075"/>
            <a:ext cx="1174750" cy="1174750"/>
          </a:xfrm>
          <a:prstGeom prst="rect">
            <a:avLst/>
          </a:prstGeom>
          <a:noFill/>
          <a:ln w="9525">
            <a:noFill/>
            <a:miter lim="800000"/>
            <a:headEnd/>
            <a:tailEnd/>
          </a:ln>
        </p:spPr>
      </p:pic>
      <p:sp>
        <p:nvSpPr>
          <p:cNvPr id="8199" name="Slide Number Placeholder 5"/>
          <p:cNvSpPr txBox="1">
            <a:spLocks/>
          </p:cNvSpPr>
          <p:nvPr/>
        </p:nvSpPr>
        <p:spPr bwMode="auto">
          <a:xfrm>
            <a:off x="7115175" y="6543675"/>
            <a:ext cx="1905000" cy="457200"/>
          </a:xfrm>
          <a:prstGeom prst="rect">
            <a:avLst/>
          </a:prstGeom>
          <a:noFill/>
          <a:ln w="9525">
            <a:noFill/>
            <a:miter lim="800000"/>
            <a:headEnd/>
            <a:tailEnd/>
          </a:ln>
        </p:spPr>
        <p:txBody>
          <a:bodyPr/>
          <a:lstStyle/>
          <a:p>
            <a:pPr algn="r" defTabSz="457200" eaLnBrk="0" fontAlgn="base" hangingPunct="0">
              <a:spcBef>
                <a:spcPct val="0"/>
              </a:spcBef>
              <a:spcAft>
                <a:spcPct val="0"/>
              </a:spcAft>
            </a:pPr>
            <a:fld id="{B418A997-8EE7-406E-953E-D51A0825BE2D}" type="slidenum">
              <a:rPr lang="zh-CN" altLang="en-US" sz="1400">
                <a:solidFill>
                  <a:srgbClr val="000000"/>
                </a:solidFill>
                <a:ea typeface="Osaka" pitchFamily="28" charset="-128"/>
              </a:rPr>
              <a:pPr algn="r" defTabSz="457200" eaLnBrk="0" fontAlgn="base" hangingPunct="0">
                <a:spcBef>
                  <a:spcPct val="0"/>
                </a:spcBef>
                <a:spcAft>
                  <a:spcPct val="0"/>
                </a:spcAft>
              </a:pPr>
              <a:t>15</a:t>
            </a:fld>
            <a:endParaRPr lang="en-US" altLang="zh-CN" sz="1400">
              <a:solidFill>
                <a:srgbClr val="000000"/>
              </a:solidFill>
              <a:ea typeface="Osaka" pitchFamily="28" charset="-128"/>
            </a:endParaRPr>
          </a:p>
        </p:txBody>
      </p:sp>
      <p:sp>
        <p:nvSpPr>
          <p:cNvPr id="8200" name="文字方塊 14"/>
          <p:cNvSpPr txBox="1">
            <a:spLocks noChangeArrowheads="1"/>
          </p:cNvSpPr>
          <p:nvPr/>
        </p:nvSpPr>
        <p:spPr bwMode="auto">
          <a:xfrm>
            <a:off x="6518275" y="1709738"/>
            <a:ext cx="2338388" cy="739775"/>
          </a:xfrm>
          <a:prstGeom prst="rect">
            <a:avLst/>
          </a:prstGeom>
          <a:noFill/>
          <a:ln w="9525">
            <a:noFill/>
            <a:miter lim="800000"/>
            <a:headEnd/>
            <a:tailEnd/>
          </a:ln>
        </p:spPr>
        <p:txBody>
          <a:bodyPr>
            <a:spAutoFit/>
          </a:bodyPr>
          <a:lstStyle/>
          <a:p>
            <a:pPr algn="ctr" defTabSz="457200" fontAlgn="base">
              <a:spcBef>
                <a:spcPct val="0"/>
              </a:spcBef>
              <a:spcAft>
                <a:spcPct val="0"/>
              </a:spcAft>
            </a:pPr>
            <a:r>
              <a:rPr kumimoji="1" lang="en-US" altLang="zh-TW" sz="1400">
                <a:solidFill>
                  <a:srgbClr val="000000"/>
                </a:solidFill>
                <a:ea typeface="Batang" pitchFamily="18" charset="-127"/>
                <a:cs typeface="Arial" pitchFamily="34" charset="0"/>
              </a:rPr>
              <a:t>Fluorescent probe-modified PVA-fCB          (FP-PVA-fCB) </a:t>
            </a:r>
            <a:endParaRPr kumimoji="1" lang="zh-TW" altLang="en-US" sz="1400">
              <a:solidFill>
                <a:srgbClr val="000000"/>
              </a:solidFill>
              <a:ea typeface="PMingLiU" pitchFamily="18" charset="-120"/>
              <a:cs typeface="Batang" pitchFamily="18" charset="-127"/>
            </a:endParaRPr>
          </a:p>
        </p:txBody>
      </p:sp>
      <p:sp>
        <p:nvSpPr>
          <p:cNvPr id="8201" name="文字方塊 5"/>
          <p:cNvSpPr txBox="1">
            <a:spLocks noChangeArrowheads="1"/>
          </p:cNvSpPr>
          <p:nvPr/>
        </p:nvSpPr>
        <p:spPr bwMode="auto">
          <a:xfrm>
            <a:off x="4724400" y="5808663"/>
            <a:ext cx="1731963" cy="338137"/>
          </a:xfrm>
          <a:prstGeom prst="rect">
            <a:avLst/>
          </a:prstGeom>
          <a:noFill/>
          <a:ln w="9525">
            <a:noFill/>
            <a:miter lim="800000"/>
            <a:headEnd/>
            <a:tailEnd/>
          </a:ln>
        </p:spPr>
        <p:txBody>
          <a:bodyPr>
            <a:spAutoFit/>
          </a:bodyPr>
          <a:lstStyle/>
          <a:p>
            <a:pPr defTabSz="457200" fontAlgn="base">
              <a:spcBef>
                <a:spcPct val="0"/>
              </a:spcBef>
              <a:spcAft>
                <a:spcPct val="0"/>
              </a:spcAft>
            </a:pPr>
            <a:r>
              <a:rPr kumimoji="1" lang="en-US" altLang="zh-TW" sz="1600">
                <a:solidFill>
                  <a:srgbClr val="000000"/>
                </a:solidFill>
                <a:ea typeface="PMingLiU" pitchFamily="18" charset="-120"/>
                <a:cs typeface="Arial" pitchFamily="34" charset="0"/>
              </a:rPr>
              <a:t>Non-fluorescent</a:t>
            </a:r>
            <a:endParaRPr kumimoji="1" lang="zh-TW" altLang="en-US" sz="1600">
              <a:solidFill>
                <a:srgbClr val="000000"/>
              </a:solidFill>
              <a:ea typeface="PMingLiU" pitchFamily="18" charset="-120"/>
              <a:cs typeface="Arial" pitchFamily="34" charset="0"/>
            </a:endParaRPr>
          </a:p>
        </p:txBody>
      </p:sp>
      <p:sp>
        <p:nvSpPr>
          <p:cNvPr id="8202" name="文字方塊 24"/>
          <p:cNvSpPr txBox="1">
            <a:spLocks noChangeArrowheads="1"/>
          </p:cNvSpPr>
          <p:nvPr/>
        </p:nvSpPr>
        <p:spPr bwMode="auto">
          <a:xfrm>
            <a:off x="7688263" y="5803900"/>
            <a:ext cx="1287462" cy="338138"/>
          </a:xfrm>
          <a:prstGeom prst="rect">
            <a:avLst/>
          </a:prstGeom>
          <a:noFill/>
          <a:ln w="9525">
            <a:noFill/>
            <a:miter lim="800000"/>
            <a:headEnd/>
            <a:tailEnd/>
          </a:ln>
        </p:spPr>
        <p:txBody>
          <a:bodyPr>
            <a:spAutoFit/>
          </a:bodyPr>
          <a:lstStyle/>
          <a:p>
            <a:pPr defTabSz="457200" fontAlgn="base">
              <a:spcBef>
                <a:spcPct val="0"/>
              </a:spcBef>
              <a:spcAft>
                <a:spcPct val="0"/>
              </a:spcAft>
            </a:pPr>
            <a:r>
              <a:rPr kumimoji="1" lang="en-US" altLang="zh-TW" sz="1600">
                <a:solidFill>
                  <a:srgbClr val="000000"/>
                </a:solidFill>
                <a:ea typeface="PMingLiU" pitchFamily="18" charset="-120"/>
                <a:cs typeface="Arial" pitchFamily="34" charset="0"/>
              </a:rPr>
              <a:t>Fluorescent</a:t>
            </a:r>
            <a:endParaRPr kumimoji="1" lang="zh-TW" altLang="en-US" sz="1600">
              <a:solidFill>
                <a:srgbClr val="000000"/>
              </a:solidFill>
              <a:ea typeface="PMingLiU" pitchFamily="18" charset="-120"/>
              <a:cs typeface="Arial" pitchFamily="34" charset="0"/>
            </a:endParaRPr>
          </a:p>
        </p:txBody>
      </p:sp>
      <p:sp>
        <p:nvSpPr>
          <p:cNvPr id="8203" name="矩形 8"/>
          <p:cNvSpPr>
            <a:spLocks noChangeArrowheads="1"/>
          </p:cNvSpPr>
          <p:nvPr/>
        </p:nvSpPr>
        <p:spPr bwMode="auto">
          <a:xfrm>
            <a:off x="4800600" y="6246813"/>
            <a:ext cx="1955800" cy="2301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ltLang="zh-TW" sz="900">
                <a:solidFill>
                  <a:srgbClr val="000000"/>
                </a:solidFill>
                <a:ea typeface="PMingLiU" pitchFamily="18" charset="-120"/>
                <a:cs typeface="Arial" pitchFamily="34" charset="0"/>
              </a:rPr>
              <a:t>ICT: intramolecular charge transfer</a:t>
            </a:r>
            <a:endParaRPr lang="zh-TW" altLang="en-US" sz="900">
              <a:solidFill>
                <a:srgbClr val="000000"/>
              </a:solidFill>
              <a:ea typeface="PMingLiU" pitchFamily="18" charset="-120"/>
              <a:cs typeface="Arial" pitchFamily="34" charset="0"/>
            </a:endParaRPr>
          </a:p>
        </p:txBody>
      </p:sp>
      <p:graphicFrame>
        <p:nvGraphicFramePr>
          <p:cNvPr id="8194" name="Object 2"/>
          <p:cNvGraphicFramePr>
            <a:graphicFrameLocks noChangeAspect="1"/>
          </p:cNvGraphicFramePr>
          <p:nvPr/>
        </p:nvGraphicFramePr>
        <p:xfrm>
          <a:off x="4876800" y="2743200"/>
          <a:ext cx="4191000" cy="2397125"/>
        </p:xfrm>
        <a:graphic>
          <a:graphicData uri="http://schemas.openxmlformats.org/presentationml/2006/ole">
            <p:oleObj spid="_x0000_s28674" name="CS ChemDraw Drawing" r:id="rId5" imgW="3961861" imgH="2265734" progId="ChemDraw.Document.6.0">
              <p:embed/>
            </p:oleObj>
          </a:graphicData>
        </a:graphic>
      </p:graphicFrame>
      <p:sp>
        <p:nvSpPr>
          <p:cNvPr id="8204" name="矩形 13"/>
          <p:cNvSpPr>
            <a:spLocks noChangeArrowheads="1"/>
          </p:cNvSpPr>
          <p:nvPr/>
        </p:nvSpPr>
        <p:spPr bwMode="auto">
          <a:xfrm>
            <a:off x="4724400" y="5202238"/>
            <a:ext cx="1676400" cy="665162"/>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2 EWG: </a:t>
            </a:r>
          </a:p>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 in a pull-pull way</a:t>
            </a:r>
          </a:p>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 ICT is forbidden</a:t>
            </a:r>
          </a:p>
        </p:txBody>
      </p:sp>
      <p:sp>
        <p:nvSpPr>
          <p:cNvPr id="8205" name="矩形 14"/>
          <p:cNvSpPr>
            <a:spLocks noChangeArrowheads="1"/>
          </p:cNvSpPr>
          <p:nvPr/>
        </p:nvSpPr>
        <p:spPr bwMode="auto">
          <a:xfrm>
            <a:off x="7391400" y="5257800"/>
            <a:ext cx="1752600" cy="665163"/>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1 EDG + 1 EWG: </a:t>
            </a:r>
          </a:p>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in a push-pull way</a:t>
            </a:r>
          </a:p>
          <a:p>
            <a:pPr algn="ctr" fontAlgn="base">
              <a:spcBef>
                <a:spcPct val="0"/>
              </a:spcBef>
              <a:spcAft>
                <a:spcPct val="5000"/>
              </a:spcAft>
              <a:buClr>
                <a:srgbClr val="FF9900"/>
              </a:buClr>
              <a:buSzPct val="100000"/>
              <a:buFont typeface="Times New Roman" pitchFamily="18" charset="0"/>
              <a:buNone/>
            </a:pPr>
            <a:r>
              <a:rPr lang="en-US" sz="1200">
                <a:solidFill>
                  <a:srgbClr val="000000"/>
                </a:solidFill>
                <a:ea typeface="Batang" pitchFamily="18" charset="-127"/>
              </a:rPr>
              <a:t> ICT is allowed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9"/>
          <p:cNvPicPr>
            <a:picLocks noChangeAspect="1" noChangeArrowheads="1"/>
          </p:cNvPicPr>
          <p:nvPr/>
        </p:nvPicPr>
        <p:blipFill>
          <a:blip r:embed="rId3" cstate="print"/>
          <a:srcRect/>
          <a:stretch>
            <a:fillRect/>
          </a:stretch>
        </p:blipFill>
        <p:spPr bwMode="auto">
          <a:xfrm>
            <a:off x="5432425" y="903288"/>
            <a:ext cx="307975" cy="1587"/>
          </a:xfrm>
          <a:prstGeom prst="rect">
            <a:avLst/>
          </a:prstGeom>
          <a:noFill/>
          <a:ln w="9525">
            <a:noFill/>
            <a:miter lim="800000"/>
            <a:headEnd/>
            <a:tailEnd/>
          </a:ln>
        </p:spPr>
      </p:pic>
      <p:pic>
        <p:nvPicPr>
          <p:cNvPr id="30723" name="Picture 151"/>
          <p:cNvPicPr>
            <a:picLocks noChangeAspect="1" noChangeArrowheads="1"/>
          </p:cNvPicPr>
          <p:nvPr/>
        </p:nvPicPr>
        <p:blipFill>
          <a:blip r:embed="rId4" cstate="print"/>
          <a:srcRect/>
          <a:stretch>
            <a:fillRect/>
          </a:stretch>
        </p:blipFill>
        <p:spPr bwMode="auto">
          <a:xfrm>
            <a:off x="5432425" y="903288"/>
            <a:ext cx="307975" cy="1587"/>
          </a:xfrm>
          <a:prstGeom prst="rect">
            <a:avLst/>
          </a:prstGeom>
          <a:noFill/>
          <a:ln w="9525">
            <a:noFill/>
            <a:miter lim="800000"/>
            <a:headEnd/>
            <a:tailEnd/>
          </a:ln>
        </p:spPr>
      </p:pic>
      <p:sp>
        <p:nvSpPr>
          <p:cNvPr id="30724" name="TextBox 444"/>
          <p:cNvSpPr txBox="1">
            <a:spLocks noChangeArrowheads="1"/>
          </p:cNvSpPr>
          <p:nvPr/>
        </p:nvSpPr>
        <p:spPr bwMode="auto">
          <a:xfrm>
            <a:off x="414338" y="5489575"/>
            <a:ext cx="8763000" cy="1763713"/>
          </a:xfrm>
          <a:prstGeom prst="rect">
            <a:avLst/>
          </a:prstGeom>
          <a:noFill/>
          <a:ln w="9525">
            <a:noFill/>
            <a:miter lim="800000"/>
            <a:headEnd/>
            <a:tailEnd/>
          </a:ln>
        </p:spPr>
        <p:txBody>
          <a:bodyPr>
            <a:spAutoFit/>
          </a:bodyPr>
          <a:lstStyle/>
          <a:p>
            <a:pPr marL="342900" indent="-342900" fontAlgn="base">
              <a:spcBef>
                <a:spcPct val="0"/>
              </a:spcBef>
              <a:spcAft>
                <a:spcPct val="5000"/>
              </a:spcAft>
              <a:buClr>
                <a:srgbClr val="FF9900"/>
              </a:buClr>
              <a:buSzPct val="100000"/>
              <a:buFont typeface="Wingdings" pitchFamily="2" charset="2"/>
              <a:buChar char="l"/>
            </a:pPr>
            <a:r>
              <a:rPr lang="en-US" sz="2000">
                <a:solidFill>
                  <a:srgbClr val="000000"/>
                </a:solidFill>
                <a:ea typeface="Batang" pitchFamily="18" charset="-127"/>
                <a:cs typeface="Arial" pitchFamily="34" charset="0"/>
              </a:rPr>
              <a:t>Ground core materials: sandstone (provided by AEC)</a:t>
            </a:r>
          </a:p>
          <a:p>
            <a:pPr marL="342900" indent="-342900" fontAlgn="base">
              <a:spcBef>
                <a:spcPct val="0"/>
              </a:spcBef>
              <a:spcAft>
                <a:spcPct val="5000"/>
              </a:spcAft>
              <a:buClr>
                <a:srgbClr val="FF9900"/>
              </a:buClr>
              <a:buSzPct val="100000"/>
              <a:buFont typeface="Wingdings" pitchFamily="2" charset="2"/>
              <a:buChar char="l"/>
            </a:pPr>
            <a:r>
              <a:rPr lang="en-US" sz="2000">
                <a:solidFill>
                  <a:srgbClr val="000000"/>
                </a:solidFill>
                <a:ea typeface="Batang" pitchFamily="18" charset="-127"/>
                <a:cs typeface="Arial" pitchFamily="34" charset="0"/>
              </a:rPr>
              <a:t>Flow rate: 0.6 mL/h for each syringe, retention time 1 h</a:t>
            </a:r>
          </a:p>
          <a:p>
            <a:pPr marL="342900" indent="-342900" fontAlgn="base">
              <a:spcBef>
                <a:spcPct val="0"/>
              </a:spcBef>
              <a:spcAft>
                <a:spcPct val="5000"/>
              </a:spcAft>
              <a:buClr>
                <a:srgbClr val="FF9900"/>
              </a:buClr>
              <a:buSzPct val="100000"/>
              <a:buFont typeface="Wingdings" pitchFamily="2" charset="2"/>
              <a:buChar char="l"/>
            </a:pPr>
            <a:r>
              <a:rPr lang="en-US" sz="2000">
                <a:solidFill>
                  <a:srgbClr val="000000"/>
                </a:solidFill>
                <a:ea typeface="Batang" pitchFamily="18" charset="-127"/>
                <a:cs typeface="Arial" pitchFamily="34" charset="0"/>
              </a:rPr>
              <a:t>Nanoparticles were dispersed in synthetic seawater</a:t>
            </a:r>
          </a:p>
          <a:p>
            <a:pPr marL="342900" indent="-342900" fontAlgn="base">
              <a:spcBef>
                <a:spcPct val="0"/>
              </a:spcBef>
              <a:spcAft>
                <a:spcPct val="5000"/>
              </a:spcAft>
              <a:buClr>
                <a:srgbClr val="FF9900"/>
              </a:buClr>
              <a:buSzPct val="100000"/>
              <a:buFont typeface="Wingdings" pitchFamily="2" charset="2"/>
              <a:buChar char="l"/>
            </a:pPr>
            <a:r>
              <a:rPr lang="en-US" sz="2000">
                <a:solidFill>
                  <a:srgbClr val="000000"/>
                </a:solidFill>
                <a:ea typeface="Batang" pitchFamily="18" charset="-127"/>
                <a:cs typeface="Arial" pitchFamily="34" charset="0"/>
              </a:rPr>
              <a:t>Temperature: 25 °C </a:t>
            </a:r>
          </a:p>
          <a:p>
            <a:pPr marL="342900" indent="-342900" fontAlgn="base">
              <a:spcBef>
                <a:spcPct val="0"/>
              </a:spcBef>
              <a:spcAft>
                <a:spcPct val="5000"/>
              </a:spcAft>
              <a:buClr>
                <a:srgbClr val="FF9900"/>
              </a:buClr>
              <a:buSzPct val="100000"/>
              <a:buFont typeface="Arial" pitchFamily="34" charset="0"/>
              <a:buChar char="•"/>
            </a:pPr>
            <a:endParaRPr lang="en-US" sz="1200">
              <a:solidFill>
                <a:srgbClr val="000000"/>
              </a:solidFill>
              <a:ea typeface="Batang" pitchFamily="18" charset="-127"/>
            </a:endParaRPr>
          </a:p>
          <a:p>
            <a:pPr marL="342900" indent="-342900" fontAlgn="base">
              <a:spcBef>
                <a:spcPct val="0"/>
              </a:spcBef>
              <a:spcAft>
                <a:spcPct val="5000"/>
              </a:spcAft>
              <a:buClr>
                <a:srgbClr val="FF9900"/>
              </a:buClr>
              <a:buSzPct val="100000"/>
              <a:buFont typeface="Arial" pitchFamily="34" charset="0"/>
              <a:buChar char="•"/>
            </a:pPr>
            <a:endParaRPr lang="en-US" sz="1200">
              <a:solidFill>
                <a:srgbClr val="000000"/>
              </a:solidFill>
              <a:ea typeface="Batang" pitchFamily="18" charset="-127"/>
            </a:endParaRPr>
          </a:p>
        </p:txBody>
      </p:sp>
      <p:grpSp>
        <p:nvGrpSpPr>
          <p:cNvPr id="2" name="群組 1"/>
          <p:cNvGrpSpPr>
            <a:grpSpLocks/>
          </p:cNvGrpSpPr>
          <p:nvPr/>
        </p:nvGrpSpPr>
        <p:grpSpPr bwMode="auto">
          <a:xfrm>
            <a:off x="446088" y="1447800"/>
            <a:ext cx="8669337" cy="3713163"/>
            <a:chOff x="446364" y="1447800"/>
            <a:chExt cx="8669041" cy="3712772"/>
          </a:xfrm>
        </p:grpSpPr>
        <p:sp>
          <p:nvSpPr>
            <p:cNvPr id="30728" name="Rectangle 41"/>
            <p:cNvSpPr>
              <a:spLocks noChangeArrowheads="1"/>
            </p:cNvSpPr>
            <p:nvPr/>
          </p:nvSpPr>
          <p:spPr bwMode="auto">
            <a:xfrm>
              <a:off x="6439046" y="1739208"/>
              <a:ext cx="182807" cy="274434"/>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None/>
              </a:pPr>
              <a:endParaRPr lang="en-US" sz="1200">
                <a:solidFill>
                  <a:srgbClr val="000000"/>
                </a:solidFill>
                <a:ea typeface="Batang" pitchFamily="18" charset="-127"/>
              </a:endParaRPr>
            </a:p>
          </p:txBody>
        </p:sp>
        <p:sp>
          <p:nvSpPr>
            <p:cNvPr id="30729" name="Rectangle 42"/>
            <p:cNvSpPr>
              <a:spLocks noChangeArrowheads="1"/>
            </p:cNvSpPr>
            <p:nvPr/>
          </p:nvSpPr>
          <p:spPr bwMode="auto">
            <a:xfrm>
              <a:off x="6439046" y="1739208"/>
              <a:ext cx="182807" cy="274434"/>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None/>
              </a:pPr>
              <a:endParaRPr lang="en-US" sz="1200">
                <a:solidFill>
                  <a:srgbClr val="000000"/>
                </a:solidFill>
                <a:ea typeface="Batang" pitchFamily="18" charset="-127"/>
              </a:endParaRPr>
            </a:p>
          </p:txBody>
        </p:sp>
        <p:sp>
          <p:nvSpPr>
            <p:cNvPr id="30730" name="Rectangle 43"/>
            <p:cNvSpPr>
              <a:spLocks noChangeArrowheads="1"/>
            </p:cNvSpPr>
            <p:nvPr/>
          </p:nvSpPr>
          <p:spPr bwMode="auto">
            <a:xfrm>
              <a:off x="6439046" y="1739208"/>
              <a:ext cx="182807" cy="274434"/>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None/>
              </a:pPr>
              <a:endParaRPr lang="en-US" sz="1200">
                <a:solidFill>
                  <a:srgbClr val="000000"/>
                </a:solidFill>
                <a:ea typeface="Batang" pitchFamily="18" charset="-127"/>
              </a:endParaRPr>
            </a:p>
          </p:txBody>
        </p:sp>
        <p:sp>
          <p:nvSpPr>
            <p:cNvPr id="30731" name="Rectangle 44"/>
            <p:cNvSpPr>
              <a:spLocks noChangeArrowheads="1"/>
            </p:cNvSpPr>
            <p:nvPr/>
          </p:nvSpPr>
          <p:spPr bwMode="auto">
            <a:xfrm>
              <a:off x="6439046" y="1753496"/>
              <a:ext cx="182807" cy="274434"/>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None/>
              </a:pPr>
              <a:endParaRPr lang="en-US" sz="1200">
                <a:solidFill>
                  <a:srgbClr val="000000"/>
                </a:solidFill>
                <a:ea typeface="Batang" pitchFamily="18" charset="-127"/>
              </a:endParaRPr>
            </a:p>
          </p:txBody>
        </p:sp>
        <p:sp>
          <p:nvSpPr>
            <p:cNvPr id="30732" name="Rectangle 46"/>
            <p:cNvSpPr>
              <a:spLocks noChangeArrowheads="1"/>
            </p:cNvSpPr>
            <p:nvPr/>
          </p:nvSpPr>
          <p:spPr bwMode="auto">
            <a:xfrm>
              <a:off x="6439046" y="1829696"/>
              <a:ext cx="182807" cy="274434"/>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None/>
              </a:pPr>
              <a:endParaRPr lang="en-US" sz="1200">
                <a:solidFill>
                  <a:srgbClr val="000000"/>
                </a:solidFill>
                <a:ea typeface="Batang" pitchFamily="18" charset="-127"/>
              </a:endParaRPr>
            </a:p>
          </p:txBody>
        </p:sp>
        <p:sp>
          <p:nvSpPr>
            <p:cNvPr id="30733" name="Freeform 292"/>
            <p:cNvSpPr>
              <a:spLocks/>
            </p:cNvSpPr>
            <p:nvPr/>
          </p:nvSpPr>
          <p:spPr bwMode="auto">
            <a:xfrm>
              <a:off x="446364" y="4393672"/>
              <a:ext cx="337826" cy="766281"/>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4" name="Line 291"/>
            <p:cNvSpPr>
              <a:spLocks noChangeShapeType="1"/>
            </p:cNvSpPr>
            <p:nvPr/>
          </p:nvSpPr>
          <p:spPr bwMode="auto">
            <a:xfrm flipV="1">
              <a:off x="584269" y="4393672"/>
              <a:ext cx="199921"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5" name="Freeform 290"/>
            <p:cNvSpPr>
              <a:spLocks/>
            </p:cNvSpPr>
            <p:nvPr/>
          </p:nvSpPr>
          <p:spPr bwMode="auto">
            <a:xfrm>
              <a:off x="446364" y="5008429"/>
              <a:ext cx="2193420" cy="151525"/>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6" name="Line 289"/>
            <p:cNvSpPr>
              <a:spLocks noChangeShapeType="1"/>
            </p:cNvSpPr>
            <p:nvPr/>
          </p:nvSpPr>
          <p:spPr bwMode="auto">
            <a:xfrm flipV="1">
              <a:off x="446364" y="5008429"/>
              <a:ext cx="199921"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7" name="Freeform 288"/>
            <p:cNvSpPr>
              <a:spLocks/>
            </p:cNvSpPr>
            <p:nvPr/>
          </p:nvSpPr>
          <p:spPr bwMode="auto">
            <a:xfrm>
              <a:off x="2301142" y="4393672"/>
              <a:ext cx="338642" cy="766281"/>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8" name="Line 287"/>
            <p:cNvSpPr>
              <a:spLocks noChangeShapeType="1"/>
            </p:cNvSpPr>
            <p:nvPr/>
          </p:nvSpPr>
          <p:spPr bwMode="auto">
            <a:xfrm flipV="1">
              <a:off x="2439047" y="5008429"/>
              <a:ext cx="200737"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39" name="Freeform 286"/>
            <p:cNvSpPr>
              <a:spLocks/>
            </p:cNvSpPr>
            <p:nvPr/>
          </p:nvSpPr>
          <p:spPr bwMode="auto">
            <a:xfrm>
              <a:off x="584269" y="4393672"/>
              <a:ext cx="1917611" cy="151525"/>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0" name="Line 285"/>
            <p:cNvSpPr>
              <a:spLocks noChangeShapeType="1"/>
            </p:cNvSpPr>
            <p:nvPr/>
          </p:nvSpPr>
          <p:spPr bwMode="auto">
            <a:xfrm flipV="1">
              <a:off x="2301142" y="4393672"/>
              <a:ext cx="200737"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1" name="Line 284"/>
            <p:cNvSpPr>
              <a:spLocks noChangeShapeType="1"/>
            </p:cNvSpPr>
            <p:nvPr/>
          </p:nvSpPr>
          <p:spPr bwMode="auto">
            <a:xfrm flipH="1" flipV="1">
              <a:off x="2301142" y="4545197"/>
              <a:ext cx="137905" cy="614757"/>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2" name="Line 283"/>
            <p:cNvSpPr>
              <a:spLocks noChangeShapeType="1"/>
            </p:cNvSpPr>
            <p:nvPr/>
          </p:nvSpPr>
          <p:spPr bwMode="auto">
            <a:xfrm flipH="1">
              <a:off x="584269" y="4545197"/>
              <a:ext cx="1716874"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3" name="Line 282"/>
            <p:cNvSpPr>
              <a:spLocks noChangeShapeType="1"/>
            </p:cNvSpPr>
            <p:nvPr/>
          </p:nvSpPr>
          <p:spPr bwMode="auto">
            <a:xfrm flipH="1">
              <a:off x="446364" y="4545197"/>
              <a:ext cx="137905" cy="614757"/>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4" name="Line 281"/>
            <p:cNvSpPr>
              <a:spLocks noChangeShapeType="1"/>
            </p:cNvSpPr>
            <p:nvPr/>
          </p:nvSpPr>
          <p:spPr bwMode="auto">
            <a:xfrm>
              <a:off x="446364" y="5159954"/>
              <a:ext cx="1992683"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5" name="Freeform 280"/>
            <p:cNvSpPr>
              <a:spLocks/>
            </p:cNvSpPr>
            <p:nvPr/>
          </p:nvSpPr>
          <p:spPr bwMode="auto">
            <a:xfrm>
              <a:off x="84539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6" name="Freeform 279"/>
            <p:cNvSpPr>
              <a:spLocks/>
            </p:cNvSpPr>
            <p:nvPr/>
          </p:nvSpPr>
          <p:spPr bwMode="auto">
            <a:xfrm>
              <a:off x="84539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7" name="Freeform 278"/>
            <p:cNvSpPr>
              <a:spLocks/>
            </p:cNvSpPr>
            <p:nvPr/>
          </p:nvSpPr>
          <p:spPr bwMode="auto">
            <a:xfrm>
              <a:off x="1244417"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8" name="Freeform 277"/>
            <p:cNvSpPr>
              <a:spLocks/>
            </p:cNvSpPr>
            <p:nvPr/>
          </p:nvSpPr>
          <p:spPr bwMode="auto">
            <a:xfrm>
              <a:off x="1244417"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49" name="Freeform 276"/>
            <p:cNvSpPr>
              <a:spLocks/>
            </p:cNvSpPr>
            <p:nvPr/>
          </p:nvSpPr>
          <p:spPr bwMode="auto">
            <a:xfrm>
              <a:off x="1543074"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50" name="Freeform 275"/>
            <p:cNvSpPr>
              <a:spLocks/>
            </p:cNvSpPr>
            <p:nvPr/>
          </p:nvSpPr>
          <p:spPr bwMode="auto">
            <a:xfrm>
              <a:off x="1543074"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51" name="Freeform 274"/>
            <p:cNvSpPr>
              <a:spLocks/>
            </p:cNvSpPr>
            <p:nvPr/>
          </p:nvSpPr>
          <p:spPr bwMode="auto">
            <a:xfrm>
              <a:off x="194210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52" name="Freeform 273"/>
            <p:cNvSpPr>
              <a:spLocks/>
            </p:cNvSpPr>
            <p:nvPr/>
          </p:nvSpPr>
          <p:spPr bwMode="auto">
            <a:xfrm>
              <a:off x="194210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53" name="Rectangle 272"/>
            <p:cNvSpPr>
              <a:spLocks noChangeArrowheads="1"/>
            </p:cNvSpPr>
            <p:nvPr/>
          </p:nvSpPr>
          <p:spPr bwMode="auto">
            <a:xfrm>
              <a:off x="2390087" y="4013315"/>
              <a:ext cx="1108134" cy="30737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54" name="Rectangle 271"/>
            <p:cNvSpPr>
              <a:spLocks noChangeArrowheads="1"/>
            </p:cNvSpPr>
            <p:nvPr/>
          </p:nvSpPr>
          <p:spPr bwMode="auto">
            <a:xfrm>
              <a:off x="3498221" y="4074543"/>
              <a:ext cx="149329" cy="1904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55" name="Rectangle 270"/>
            <p:cNvSpPr>
              <a:spLocks noChangeArrowheads="1"/>
            </p:cNvSpPr>
            <p:nvPr/>
          </p:nvSpPr>
          <p:spPr bwMode="auto">
            <a:xfrm>
              <a:off x="1870292" y="406031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56" name="Rectangle 268"/>
            <p:cNvSpPr>
              <a:spLocks noChangeArrowheads="1"/>
            </p:cNvSpPr>
            <p:nvPr/>
          </p:nvSpPr>
          <p:spPr bwMode="auto">
            <a:xfrm>
              <a:off x="1870292" y="406031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57" name="Rectangle 267"/>
            <p:cNvSpPr>
              <a:spLocks noChangeArrowheads="1"/>
            </p:cNvSpPr>
            <p:nvPr/>
          </p:nvSpPr>
          <p:spPr bwMode="auto">
            <a:xfrm>
              <a:off x="1871924" y="4060319"/>
              <a:ext cx="1090998" cy="23192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58" name="Line 266"/>
            <p:cNvSpPr>
              <a:spLocks noChangeShapeType="1"/>
            </p:cNvSpPr>
            <p:nvPr/>
          </p:nvSpPr>
          <p:spPr bwMode="auto">
            <a:xfrm flipH="1">
              <a:off x="1543074" y="4160510"/>
              <a:ext cx="399026" cy="618"/>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59" name="Rectangle 265"/>
            <p:cNvSpPr>
              <a:spLocks noChangeArrowheads="1"/>
            </p:cNvSpPr>
            <p:nvPr/>
          </p:nvSpPr>
          <p:spPr bwMode="auto">
            <a:xfrm>
              <a:off x="1393745" y="4007130"/>
              <a:ext cx="97921" cy="34634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60" name="Rectangle 264"/>
            <p:cNvSpPr>
              <a:spLocks noChangeArrowheads="1"/>
            </p:cNvSpPr>
            <p:nvPr/>
          </p:nvSpPr>
          <p:spPr bwMode="auto">
            <a:xfrm>
              <a:off x="1393745" y="4007130"/>
              <a:ext cx="97921" cy="34634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61" name="Rectangle 263"/>
            <p:cNvSpPr>
              <a:spLocks noChangeArrowheads="1"/>
            </p:cNvSpPr>
            <p:nvPr/>
          </p:nvSpPr>
          <p:spPr bwMode="auto">
            <a:xfrm>
              <a:off x="1491666" y="4117218"/>
              <a:ext cx="51408" cy="114416"/>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62" name="Rectangle 262"/>
            <p:cNvSpPr>
              <a:spLocks noChangeArrowheads="1"/>
            </p:cNvSpPr>
            <p:nvPr/>
          </p:nvSpPr>
          <p:spPr bwMode="auto">
            <a:xfrm>
              <a:off x="1491666" y="4117218"/>
              <a:ext cx="51408" cy="114416"/>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63" name="Freeform 261"/>
            <p:cNvSpPr>
              <a:spLocks/>
            </p:cNvSpPr>
            <p:nvPr/>
          </p:nvSpPr>
          <p:spPr bwMode="auto">
            <a:xfrm>
              <a:off x="595693" y="3894569"/>
              <a:ext cx="199921" cy="650628"/>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4" name="Line 260"/>
            <p:cNvSpPr>
              <a:spLocks noChangeShapeType="1"/>
            </p:cNvSpPr>
            <p:nvPr/>
          </p:nvSpPr>
          <p:spPr bwMode="auto">
            <a:xfrm flipV="1">
              <a:off x="595693" y="3894569"/>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5" name="Freeform 259"/>
            <p:cNvSpPr>
              <a:spLocks/>
            </p:cNvSpPr>
            <p:nvPr/>
          </p:nvSpPr>
          <p:spPr bwMode="auto">
            <a:xfrm>
              <a:off x="595693" y="4393672"/>
              <a:ext cx="349250" cy="151525"/>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6" name="Line 258"/>
            <p:cNvSpPr>
              <a:spLocks noChangeShapeType="1"/>
            </p:cNvSpPr>
            <p:nvPr/>
          </p:nvSpPr>
          <p:spPr bwMode="auto">
            <a:xfrm flipV="1">
              <a:off x="595693" y="4393672"/>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7" name="Freeform 257"/>
            <p:cNvSpPr>
              <a:spLocks/>
            </p:cNvSpPr>
            <p:nvPr/>
          </p:nvSpPr>
          <p:spPr bwMode="auto">
            <a:xfrm>
              <a:off x="745022" y="3894569"/>
              <a:ext cx="199921" cy="650628"/>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8" name="Line 256"/>
            <p:cNvSpPr>
              <a:spLocks noChangeShapeType="1"/>
            </p:cNvSpPr>
            <p:nvPr/>
          </p:nvSpPr>
          <p:spPr bwMode="auto">
            <a:xfrm flipV="1">
              <a:off x="745022" y="4393672"/>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69" name="Freeform 255"/>
            <p:cNvSpPr>
              <a:spLocks/>
            </p:cNvSpPr>
            <p:nvPr/>
          </p:nvSpPr>
          <p:spPr bwMode="auto">
            <a:xfrm>
              <a:off x="595693" y="3894569"/>
              <a:ext cx="349250" cy="151525"/>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0" name="Line 254"/>
            <p:cNvSpPr>
              <a:spLocks noChangeShapeType="1"/>
            </p:cNvSpPr>
            <p:nvPr/>
          </p:nvSpPr>
          <p:spPr bwMode="auto">
            <a:xfrm flipV="1">
              <a:off x="745022" y="3894569"/>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1" name="Line 253"/>
            <p:cNvSpPr>
              <a:spLocks noChangeShapeType="1"/>
            </p:cNvSpPr>
            <p:nvPr/>
          </p:nvSpPr>
          <p:spPr bwMode="auto">
            <a:xfrm>
              <a:off x="595693" y="4046094"/>
              <a:ext cx="816" cy="499103"/>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2" name="Line 252"/>
            <p:cNvSpPr>
              <a:spLocks noChangeShapeType="1"/>
            </p:cNvSpPr>
            <p:nvPr/>
          </p:nvSpPr>
          <p:spPr bwMode="auto">
            <a:xfrm>
              <a:off x="595693" y="454519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3" name="Line 251"/>
            <p:cNvSpPr>
              <a:spLocks noChangeShapeType="1"/>
            </p:cNvSpPr>
            <p:nvPr/>
          </p:nvSpPr>
          <p:spPr bwMode="auto">
            <a:xfrm flipV="1">
              <a:off x="745022" y="4046094"/>
              <a:ext cx="816" cy="499103"/>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4" name="Line 250"/>
            <p:cNvSpPr>
              <a:spLocks noChangeShapeType="1"/>
            </p:cNvSpPr>
            <p:nvPr/>
          </p:nvSpPr>
          <p:spPr bwMode="auto">
            <a:xfrm flipH="1">
              <a:off x="595693" y="404609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5" name="Rectangle 249"/>
            <p:cNvSpPr>
              <a:spLocks noChangeArrowheads="1"/>
            </p:cNvSpPr>
            <p:nvPr/>
          </p:nvSpPr>
          <p:spPr bwMode="auto">
            <a:xfrm>
              <a:off x="824174" y="4101756"/>
              <a:ext cx="548355" cy="115653"/>
            </a:xfrm>
            <a:prstGeom prst="rect">
              <a:avLst/>
            </a:prstGeom>
            <a:blipFill dpi="0" rotWithShape="0">
              <a:blip r:embed="rId5"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76" name="Rectangle 248"/>
            <p:cNvSpPr>
              <a:spLocks noChangeArrowheads="1"/>
            </p:cNvSpPr>
            <p:nvPr/>
          </p:nvSpPr>
          <p:spPr bwMode="auto">
            <a:xfrm>
              <a:off x="824174" y="4101756"/>
              <a:ext cx="548355"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77" name="Freeform 247"/>
            <p:cNvSpPr>
              <a:spLocks/>
            </p:cNvSpPr>
            <p:nvPr/>
          </p:nvSpPr>
          <p:spPr bwMode="auto">
            <a:xfrm>
              <a:off x="1741363" y="4240293"/>
              <a:ext cx="200737" cy="265941"/>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8" name="Line 246"/>
            <p:cNvSpPr>
              <a:spLocks noChangeShapeType="1"/>
            </p:cNvSpPr>
            <p:nvPr/>
          </p:nvSpPr>
          <p:spPr bwMode="auto">
            <a:xfrm flipV="1">
              <a:off x="1741363" y="4240293"/>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79" name="Freeform 245"/>
            <p:cNvSpPr>
              <a:spLocks/>
            </p:cNvSpPr>
            <p:nvPr/>
          </p:nvSpPr>
          <p:spPr bwMode="auto">
            <a:xfrm>
              <a:off x="1741363" y="4354709"/>
              <a:ext cx="350066" cy="151525"/>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0" name="Line 244"/>
            <p:cNvSpPr>
              <a:spLocks noChangeShapeType="1"/>
            </p:cNvSpPr>
            <p:nvPr/>
          </p:nvSpPr>
          <p:spPr bwMode="auto">
            <a:xfrm flipV="1">
              <a:off x="1741363" y="4354709"/>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1" name="Freeform 243"/>
            <p:cNvSpPr>
              <a:spLocks/>
            </p:cNvSpPr>
            <p:nvPr/>
          </p:nvSpPr>
          <p:spPr bwMode="auto">
            <a:xfrm>
              <a:off x="1890692" y="4240293"/>
              <a:ext cx="200737" cy="265941"/>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2" name="Line 242"/>
            <p:cNvSpPr>
              <a:spLocks noChangeShapeType="1"/>
            </p:cNvSpPr>
            <p:nvPr/>
          </p:nvSpPr>
          <p:spPr bwMode="auto">
            <a:xfrm flipV="1">
              <a:off x="1890692" y="4354709"/>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3" name="Freeform 241"/>
            <p:cNvSpPr>
              <a:spLocks/>
            </p:cNvSpPr>
            <p:nvPr/>
          </p:nvSpPr>
          <p:spPr bwMode="auto">
            <a:xfrm>
              <a:off x="1741363" y="4240293"/>
              <a:ext cx="350066" cy="151525"/>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4" name="Line 240"/>
            <p:cNvSpPr>
              <a:spLocks noChangeShapeType="1"/>
            </p:cNvSpPr>
            <p:nvPr/>
          </p:nvSpPr>
          <p:spPr bwMode="auto">
            <a:xfrm flipV="1">
              <a:off x="1890692" y="4240293"/>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5" name="Line 239"/>
            <p:cNvSpPr>
              <a:spLocks noChangeShapeType="1"/>
            </p:cNvSpPr>
            <p:nvPr/>
          </p:nvSpPr>
          <p:spPr bwMode="auto">
            <a:xfrm>
              <a:off x="1741363" y="4391817"/>
              <a:ext cx="816" cy="114416"/>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6" name="Line 238"/>
            <p:cNvSpPr>
              <a:spLocks noChangeShapeType="1"/>
            </p:cNvSpPr>
            <p:nvPr/>
          </p:nvSpPr>
          <p:spPr bwMode="auto">
            <a:xfrm>
              <a:off x="1741363" y="450623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7" name="Line 237"/>
            <p:cNvSpPr>
              <a:spLocks noChangeShapeType="1"/>
            </p:cNvSpPr>
            <p:nvPr/>
          </p:nvSpPr>
          <p:spPr bwMode="auto">
            <a:xfrm flipV="1">
              <a:off x="1890692" y="4391817"/>
              <a:ext cx="816" cy="114416"/>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8" name="Line 236"/>
            <p:cNvSpPr>
              <a:spLocks noChangeShapeType="1"/>
            </p:cNvSpPr>
            <p:nvPr/>
          </p:nvSpPr>
          <p:spPr bwMode="auto">
            <a:xfrm flipH="1">
              <a:off x="1741363" y="439181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89" name="Rectangle 235"/>
            <p:cNvSpPr>
              <a:spLocks noChangeArrowheads="1"/>
            </p:cNvSpPr>
            <p:nvPr/>
          </p:nvSpPr>
          <p:spPr bwMode="auto">
            <a:xfrm>
              <a:off x="1913540" y="4121547"/>
              <a:ext cx="179521" cy="10019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0" name="Rectangle 234"/>
            <p:cNvSpPr>
              <a:spLocks noChangeArrowheads="1"/>
            </p:cNvSpPr>
            <p:nvPr/>
          </p:nvSpPr>
          <p:spPr bwMode="auto">
            <a:xfrm>
              <a:off x="1913540" y="4121547"/>
              <a:ext cx="179521" cy="10019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1" name="Rectangle 233"/>
            <p:cNvSpPr>
              <a:spLocks noChangeArrowheads="1"/>
            </p:cNvSpPr>
            <p:nvPr/>
          </p:nvSpPr>
          <p:spPr bwMode="auto">
            <a:xfrm>
              <a:off x="1892324" y="399414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2" name="Rectangle 231"/>
            <p:cNvSpPr>
              <a:spLocks noChangeArrowheads="1"/>
            </p:cNvSpPr>
            <p:nvPr/>
          </p:nvSpPr>
          <p:spPr bwMode="auto">
            <a:xfrm>
              <a:off x="1892324" y="399414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3" name="Rectangle 230"/>
            <p:cNvSpPr>
              <a:spLocks noChangeArrowheads="1"/>
            </p:cNvSpPr>
            <p:nvPr/>
          </p:nvSpPr>
          <p:spPr bwMode="auto">
            <a:xfrm>
              <a:off x="1892324" y="3995998"/>
              <a:ext cx="98737" cy="344486"/>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4" name="Rectangle 229"/>
            <p:cNvSpPr>
              <a:spLocks noChangeArrowheads="1"/>
            </p:cNvSpPr>
            <p:nvPr/>
          </p:nvSpPr>
          <p:spPr bwMode="auto">
            <a:xfrm>
              <a:off x="1741363" y="4276164"/>
              <a:ext cx="200737" cy="11565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5" name="Rectangle 228"/>
            <p:cNvSpPr>
              <a:spLocks noChangeArrowheads="1"/>
            </p:cNvSpPr>
            <p:nvPr/>
          </p:nvSpPr>
          <p:spPr bwMode="auto">
            <a:xfrm>
              <a:off x="1741363" y="4276164"/>
              <a:ext cx="200737"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6" name="Line 227"/>
            <p:cNvSpPr>
              <a:spLocks noChangeShapeType="1"/>
            </p:cNvSpPr>
            <p:nvPr/>
          </p:nvSpPr>
          <p:spPr bwMode="auto">
            <a:xfrm>
              <a:off x="3195484" y="4007130"/>
              <a:ext cx="816" cy="309234"/>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797" name="Rectangle 226"/>
            <p:cNvSpPr>
              <a:spLocks noChangeArrowheads="1"/>
            </p:cNvSpPr>
            <p:nvPr/>
          </p:nvSpPr>
          <p:spPr bwMode="auto">
            <a:xfrm>
              <a:off x="820094" y="4602096"/>
              <a:ext cx="1250119" cy="213371"/>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798" name="Rectangle 225"/>
            <p:cNvSpPr>
              <a:spLocks noChangeArrowheads="1"/>
            </p:cNvSpPr>
            <p:nvPr/>
          </p:nvSpPr>
          <p:spPr bwMode="auto">
            <a:xfrm>
              <a:off x="1009395" y="4604331"/>
              <a:ext cx="945772"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Syringe pump</a:t>
              </a:r>
            </a:p>
          </p:txBody>
        </p:sp>
        <p:sp>
          <p:nvSpPr>
            <p:cNvPr id="30799" name="Line 223"/>
            <p:cNvSpPr>
              <a:spLocks noChangeShapeType="1"/>
            </p:cNvSpPr>
            <p:nvPr/>
          </p:nvSpPr>
          <p:spPr bwMode="auto">
            <a:xfrm flipV="1">
              <a:off x="3647549" y="4191000"/>
              <a:ext cx="1092109" cy="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00" name="Line 222"/>
            <p:cNvSpPr>
              <a:spLocks noChangeShapeType="1"/>
            </p:cNvSpPr>
            <p:nvPr/>
          </p:nvSpPr>
          <p:spPr bwMode="auto">
            <a:xfrm flipV="1">
              <a:off x="4567700" y="3889529"/>
              <a:ext cx="0" cy="226753"/>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01" name="Rectangle 219"/>
            <p:cNvSpPr>
              <a:spLocks noChangeArrowheads="1"/>
            </p:cNvSpPr>
            <p:nvPr/>
          </p:nvSpPr>
          <p:spPr bwMode="auto">
            <a:xfrm>
              <a:off x="4561770" y="2993462"/>
              <a:ext cx="177889" cy="674748"/>
            </a:xfrm>
            <a:prstGeom prst="rect">
              <a:avLst/>
            </a:prstGeom>
            <a:solidFill>
              <a:srgbClr val="C0C0C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2" name="Rectangle 218"/>
            <p:cNvSpPr>
              <a:spLocks noChangeArrowheads="1"/>
            </p:cNvSpPr>
            <p:nvPr/>
          </p:nvSpPr>
          <p:spPr bwMode="auto">
            <a:xfrm>
              <a:off x="4561770" y="2993462"/>
              <a:ext cx="177889" cy="67474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3" name="Rectangle 217"/>
            <p:cNvSpPr>
              <a:spLocks noChangeArrowheads="1"/>
            </p:cNvSpPr>
            <p:nvPr/>
          </p:nvSpPr>
          <p:spPr bwMode="auto">
            <a:xfrm>
              <a:off x="4564218" y="3666973"/>
              <a:ext cx="175441" cy="6865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4" name="Rectangle 216"/>
            <p:cNvSpPr>
              <a:spLocks noChangeArrowheads="1"/>
            </p:cNvSpPr>
            <p:nvPr/>
          </p:nvSpPr>
          <p:spPr bwMode="auto">
            <a:xfrm>
              <a:off x="4564218" y="3666973"/>
              <a:ext cx="175441" cy="6865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5" name="Rectangle 215"/>
            <p:cNvSpPr>
              <a:spLocks noChangeArrowheads="1"/>
            </p:cNvSpPr>
            <p:nvPr/>
          </p:nvSpPr>
          <p:spPr bwMode="auto">
            <a:xfrm>
              <a:off x="4564218" y="2926049"/>
              <a:ext cx="175441" cy="6865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6" name="Rectangle 214"/>
            <p:cNvSpPr>
              <a:spLocks noChangeArrowheads="1"/>
            </p:cNvSpPr>
            <p:nvPr/>
          </p:nvSpPr>
          <p:spPr bwMode="auto">
            <a:xfrm>
              <a:off x="4564218" y="2926049"/>
              <a:ext cx="175441" cy="6865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07" name="Freeform 213"/>
            <p:cNvSpPr>
              <a:spLocks/>
            </p:cNvSpPr>
            <p:nvPr/>
          </p:nvSpPr>
          <p:spPr bwMode="auto">
            <a:xfrm>
              <a:off x="4491594" y="2776999"/>
              <a:ext cx="321506" cy="134826"/>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08" name="Freeform 212"/>
            <p:cNvSpPr>
              <a:spLocks/>
            </p:cNvSpPr>
            <p:nvPr/>
          </p:nvSpPr>
          <p:spPr bwMode="auto">
            <a:xfrm>
              <a:off x="4491594" y="2776999"/>
              <a:ext cx="321506" cy="134826"/>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09" name="Freeform 211"/>
            <p:cNvSpPr>
              <a:spLocks/>
            </p:cNvSpPr>
            <p:nvPr/>
          </p:nvSpPr>
          <p:spPr bwMode="auto">
            <a:xfrm>
              <a:off x="4489962" y="3749848"/>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0" name="Freeform 210"/>
            <p:cNvSpPr>
              <a:spLocks/>
            </p:cNvSpPr>
            <p:nvPr/>
          </p:nvSpPr>
          <p:spPr bwMode="auto">
            <a:xfrm>
              <a:off x="4489962" y="3749848"/>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1" name="Line 209"/>
            <p:cNvSpPr>
              <a:spLocks noChangeShapeType="1"/>
            </p:cNvSpPr>
            <p:nvPr/>
          </p:nvSpPr>
          <p:spPr bwMode="auto">
            <a:xfrm flipV="1">
              <a:off x="4652347" y="2302634"/>
              <a:ext cx="816" cy="27027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2" name="Line 208"/>
            <p:cNvSpPr>
              <a:spLocks noChangeShapeType="1"/>
            </p:cNvSpPr>
            <p:nvPr/>
          </p:nvSpPr>
          <p:spPr bwMode="auto">
            <a:xfrm>
              <a:off x="4652347" y="2302634"/>
              <a:ext cx="535299" cy="61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3" name="Line 207"/>
            <p:cNvSpPr>
              <a:spLocks noChangeShapeType="1"/>
            </p:cNvSpPr>
            <p:nvPr/>
          </p:nvSpPr>
          <p:spPr bwMode="auto">
            <a:xfrm>
              <a:off x="5187646" y="2302634"/>
              <a:ext cx="816" cy="101366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4" name="Freeform 206"/>
            <p:cNvSpPr>
              <a:spLocks/>
            </p:cNvSpPr>
            <p:nvPr/>
          </p:nvSpPr>
          <p:spPr bwMode="auto">
            <a:xfrm>
              <a:off x="5089725" y="3222295"/>
              <a:ext cx="186865" cy="228833"/>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5" name="Freeform 205"/>
            <p:cNvSpPr>
              <a:spLocks/>
            </p:cNvSpPr>
            <p:nvPr/>
          </p:nvSpPr>
          <p:spPr bwMode="auto">
            <a:xfrm>
              <a:off x="5089725" y="3222295"/>
              <a:ext cx="186865" cy="228833"/>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6" name="Freeform 204"/>
            <p:cNvSpPr>
              <a:spLocks/>
            </p:cNvSpPr>
            <p:nvPr/>
          </p:nvSpPr>
          <p:spPr bwMode="auto">
            <a:xfrm>
              <a:off x="5044029" y="3182095"/>
              <a:ext cx="268466" cy="6741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close/>
                </a:path>
              </a:pathLst>
            </a:custGeom>
            <a:solidFill>
              <a:srgbClr val="00000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7" name="Freeform 203"/>
            <p:cNvSpPr>
              <a:spLocks/>
            </p:cNvSpPr>
            <p:nvPr/>
          </p:nvSpPr>
          <p:spPr bwMode="auto">
            <a:xfrm>
              <a:off x="5044029" y="3182095"/>
              <a:ext cx="268466" cy="6741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8" name="Freeform 202"/>
            <p:cNvSpPr>
              <a:spLocks noEditPoints="1"/>
            </p:cNvSpPr>
            <p:nvPr/>
          </p:nvSpPr>
          <p:spPr bwMode="auto">
            <a:xfrm>
              <a:off x="5090068" y="2903166"/>
              <a:ext cx="838853" cy="496011"/>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19" name="Freeform 201"/>
            <p:cNvSpPr>
              <a:spLocks/>
            </p:cNvSpPr>
            <p:nvPr/>
          </p:nvSpPr>
          <p:spPr bwMode="auto">
            <a:xfrm>
              <a:off x="5981961" y="3318158"/>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0" name="Freeform 200"/>
            <p:cNvSpPr>
              <a:spLocks/>
            </p:cNvSpPr>
            <p:nvPr/>
          </p:nvSpPr>
          <p:spPr bwMode="auto">
            <a:xfrm>
              <a:off x="5981961" y="3318158"/>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1" name="Rectangle 199"/>
            <p:cNvSpPr>
              <a:spLocks noChangeArrowheads="1"/>
            </p:cNvSpPr>
            <p:nvPr/>
          </p:nvSpPr>
          <p:spPr bwMode="auto">
            <a:xfrm>
              <a:off x="6428315" y="3216111"/>
              <a:ext cx="295394" cy="10204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22" name="Rectangle 198"/>
            <p:cNvSpPr>
              <a:spLocks noChangeArrowheads="1"/>
            </p:cNvSpPr>
            <p:nvPr/>
          </p:nvSpPr>
          <p:spPr bwMode="auto">
            <a:xfrm>
              <a:off x="6428315" y="3216111"/>
              <a:ext cx="295394" cy="10204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23" name="Rectangle 197"/>
            <p:cNvSpPr>
              <a:spLocks noChangeArrowheads="1"/>
            </p:cNvSpPr>
            <p:nvPr/>
          </p:nvSpPr>
          <p:spPr bwMode="auto">
            <a:xfrm>
              <a:off x="6031737" y="2841319"/>
              <a:ext cx="1111398" cy="4081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24" name="Freeform 196"/>
            <p:cNvSpPr>
              <a:spLocks/>
            </p:cNvSpPr>
            <p:nvPr/>
          </p:nvSpPr>
          <p:spPr bwMode="auto">
            <a:xfrm>
              <a:off x="6031737" y="2841319"/>
              <a:ext cx="1111398" cy="51951"/>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5" name="Freeform 195"/>
            <p:cNvSpPr>
              <a:spLocks/>
            </p:cNvSpPr>
            <p:nvPr/>
          </p:nvSpPr>
          <p:spPr bwMode="auto">
            <a:xfrm>
              <a:off x="6031737" y="2841319"/>
              <a:ext cx="66096" cy="4081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6" name="Freeform 194"/>
            <p:cNvSpPr>
              <a:spLocks/>
            </p:cNvSpPr>
            <p:nvPr/>
          </p:nvSpPr>
          <p:spPr bwMode="auto">
            <a:xfrm>
              <a:off x="6031737" y="3197557"/>
              <a:ext cx="1111398" cy="51951"/>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7" name="Freeform 193"/>
            <p:cNvSpPr>
              <a:spLocks/>
            </p:cNvSpPr>
            <p:nvPr/>
          </p:nvSpPr>
          <p:spPr bwMode="auto">
            <a:xfrm>
              <a:off x="7077039" y="2841319"/>
              <a:ext cx="66096" cy="4081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28" name="Rectangle 192"/>
            <p:cNvSpPr>
              <a:spLocks noChangeArrowheads="1"/>
            </p:cNvSpPr>
            <p:nvPr/>
          </p:nvSpPr>
          <p:spPr bwMode="auto">
            <a:xfrm>
              <a:off x="6031737" y="2841319"/>
              <a:ext cx="1111398" cy="408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29" name="Rectangle 191"/>
            <p:cNvSpPr>
              <a:spLocks noChangeArrowheads="1"/>
            </p:cNvSpPr>
            <p:nvPr/>
          </p:nvSpPr>
          <p:spPr bwMode="auto">
            <a:xfrm>
              <a:off x="6097834" y="2893271"/>
              <a:ext cx="979206" cy="304286"/>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30" name="Line 190"/>
            <p:cNvSpPr>
              <a:spLocks noChangeShapeType="1"/>
            </p:cNvSpPr>
            <p:nvPr/>
          </p:nvSpPr>
          <p:spPr bwMode="auto">
            <a:xfrm>
              <a:off x="6031737"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1" name="Line 189"/>
            <p:cNvSpPr>
              <a:spLocks noChangeShapeType="1"/>
            </p:cNvSpPr>
            <p:nvPr/>
          </p:nvSpPr>
          <p:spPr bwMode="auto">
            <a:xfrm flipV="1">
              <a:off x="6031737" y="3197557"/>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2" name="Line 188"/>
            <p:cNvSpPr>
              <a:spLocks noChangeShapeType="1"/>
            </p:cNvSpPr>
            <p:nvPr/>
          </p:nvSpPr>
          <p:spPr bwMode="auto">
            <a:xfrm flipH="1" flipV="1">
              <a:off x="7077039" y="3197557"/>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3" name="Line 187"/>
            <p:cNvSpPr>
              <a:spLocks noChangeShapeType="1"/>
            </p:cNvSpPr>
            <p:nvPr/>
          </p:nvSpPr>
          <p:spPr bwMode="auto">
            <a:xfrm flipH="1">
              <a:off x="7077039"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4" name="Freeform 186"/>
            <p:cNvSpPr>
              <a:spLocks/>
            </p:cNvSpPr>
            <p:nvPr/>
          </p:nvSpPr>
          <p:spPr bwMode="auto">
            <a:xfrm>
              <a:off x="6122314" y="2980475"/>
              <a:ext cx="904133" cy="214608"/>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5" name="Rectangle 184"/>
            <p:cNvSpPr>
              <a:spLocks noChangeArrowheads="1"/>
            </p:cNvSpPr>
            <p:nvPr/>
          </p:nvSpPr>
          <p:spPr bwMode="auto">
            <a:xfrm>
              <a:off x="4860032" y="3501008"/>
              <a:ext cx="685799" cy="378565"/>
            </a:xfrm>
            <a:prstGeom prst="rect">
              <a:avLst/>
            </a:prstGeom>
            <a:noFill/>
            <a:ln w="9525">
              <a:noFill/>
              <a:miter lim="800000"/>
              <a:headEnd/>
              <a:tailEnd/>
            </a:ln>
          </p:spPr>
          <p:txBody>
            <a:bodyPr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GC glass</a:t>
              </a:r>
            </a:p>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vials </a:t>
              </a:r>
            </a:p>
          </p:txBody>
        </p:sp>
        <p:sp>
          <p:nvSpPr>
            <p:cNvPr id="30836" name="Rectangle 178"/>
            <p:cNvSpPr>
              <a:spLocks noChangeArrowheads="1"/>
            </p:cNvSpPr>
            <p:nvPr/>
          </p:nvSpPr>
          <p:spPr bwMode="auto">
            <a:xfrm>
              <a:off x="4605835" y="2506729"/>
              <a:ext cx="86496" cy="270270"/>
            </a:xfrm>
            <a:prstGeom prst="rect">
              <a:avLst/>
            </a:prstGeom>
            <a:blipFill dpi="0" rotWithShape="0">
              <a:blip r:embed="rId6"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37" name="Rectangle 177"/>
            <p:cNvSpPr>
              <a:spLocks noChangeArrowheads="1"/>
            </p:cNvSpPr>
            <p:nvPr/>
          </p:nvSpPr>
          <p:spPr bwMode="auto">
            <a:xfrm>
              <a:off x="4605835" y="2506729"/>
              <a:ext cx="86496" cy="27027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38" name="Freeform 176"/>
            <p:cNvSpPr>
              <a:spLocks/>
            </p:cNvSpPr>
            <p:nvPr/>
          </p:nvSpPr>
          <p:spPr bwMode="auto">
            <a:xfrm>
              <a:off x="4499754" y="2438079"/>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39" name="Freeform 175"/>
            <p:cNvSpPr>
              <a:spLocks/>
            </p:cNvSpPr>
            <p:nvPr/>
          </p:nvSpPr>
          <p:spPr bwMode="auto">
            <a:xfrm>
              <a:off x="4499754" y="2438079"/>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0" name="Freeform 174"/>
            <p:cNvSpPr>
              <a:spLocks/>
            </p:cNvSpPr>
            <p:nvPr/>
          </p:nvSpPr>
          <p:spPr bwMode="auto">
            <a:xfrm>
              <a:off x="446364" y="4393672"/>
              <a:ext cx="337826" cy="766281"/>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1" name="Line 173"/>
            <p:cNvSpPr>
              <a:spLocks noChangeShapeType="1"/>
            </p:cNvSpPr>
            <p:nvPr/>
          </p:nvSpPr>
          <p:spPr bwMode="auto">
            <a:xfrm flipV="1">
              <a:off x="584269" y="4393672"/>
              <a:ext cx="199921"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2" name="Freeform 172"/>
            <p:cNvSpPr>
              <a:spLocks/>
            </p:cNvSpPr>
            <p:nvPr/>
          </p:nvSpPr>
          <p:spPr bwMode="auto">
            <a:xfrm>
              <a:off x="446364" y="5008429"/>
              <a:ext cx="2193420" cy="151525"/>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3" name="Line 171"/>
            <p:cNvSpPr>
              <a:spLocks noChangeShapeType="1"/>
            </p:cNvSpPr>
            <p:nvPr/>
          </p:nvSpPr>
          <p:spPr bwMode="auto">
            <a:xfrm flipV="1">
              <a:off x="446364" y="5008429"/>
              <a:ext cx="199921"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4" name="Freeform 170"/>
            <p:cNvSpPr>
              <a:spLocks/>
            </p:cNvSpPr>
            <p:nvPr/>
          </p:nvSpPr>
          <p:spPr bwMode="auto">
            <a:xfrm>
              <a:off x="2301142" y="4393672"/>
              <a:ext cx="338642" cy="766281"/>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5" name="Line 169"/>
            <p:cNvSpPr>
              <a:spLocks noChangeShapeType="1"/>
            </p:cNvSpPr>
            <p:nvPr/>
          </p:nvSpPr>
          <p:spPr bwMode="auto">
            <a:xfrm flipV="1">
              <a:off x="2439047" y="5008429"/>
              <a:ext cx="200737"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6" name="Freeform 168"/>
            <p:cNvSpPr>
              <a:spLocks/>
            </p:cNvSpPr>
            <p:nvPr/>
          </p:nvSpPr>
          <p:spPr bwMode="auto">
            <a:xfrm>
              <a:off x="584269" y="4393672"/>
              <a:ext cx="1917611" cy="151525"/>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7" name="Line 167"/>
            <p:cNvSpPr>
              <a:spLocks noChangeShapeType="1"/>
            </p:cNvSpPr>
            <p:nvPr/>
          </p:nvSpPr>
          <p:spPr bwMode="auto">
            <a:xfrm flipV="1">
              <a:off x="2301142" y="4393672"/>
              <a:ext cx="200737"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8" name="Line 166"/>
            <p:cNvSpPr>
              <a:spLocks noChangeShapeType="1"/>
            </p:cNvSpPr>
            <p:nvPr/>
          </p:nvSpPr>
          <p:spPr bwMode="auto">
            <a:xfrm flipH="1" flipV="1">
              <a:off x="2301142" y="4545197"/>
              <a:ext cx="137905" cy="614757"/>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49" name="Line 165"/>
            <p:cNvSpPr>
              <a:spLocks noChangeShapeType="1"/>
            </p:cNvSpPr>
            <p:nvPr/>
          </p:nvSpPr>
          <p:spPr bwMode="auto">
            <a:xfrm flipH="1">
              <a:off x="584269" y="4545197"/>
              <a:ext cx="1716874"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0" name="Line 164"/>
            <p:cNvSpPr>
              <a:spLocks noChangeShapeType="1"/>
            </p:cNvSpPr>
            <p:nvPr/>
          </p:nvSpPr>
          <p:spPr bwMode="auto">
            <a:xfrm flipH="1">
              <a:off x="446364" y="4545197"/>
              <a:ext cx="137905" cy="614757"/>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1" name="Line 163"/>
            <p:cNvSpPr>
              <a:spLocks noChangeShapeType="1"/>
            </p:cNvSpPr>
            <p:nvPr/>
          </p:nvSpPr>
          <p:spPr bwMode="auto">
            <a:xfrm>
              <a:off x="446364" y="5159954"/>
              <a:ext cx="1992683"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2" name="Freeform 162"/>
            <p:cNvSpPr>
              <a:spLocks/>
            </p:cNvSpPr>
            <p:nvPr/>
          </p:nvSpPr>
          <p:spPr bwMode="auto">
            <a:xfrm>
              <a:off x="84539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3" name="Freeform 161"/>
            <p:cNvSpPr>
              <a:spLocks/>
            </p:cNvSpPr>
            <p:nvPr/>
          </p:nvSpPr>
          <p:spPr bwMode="auto">
            <a:xfrm>
              <a:off x="84539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4" name="Freeform 160"/>
            <p:cNvSpPr>
              <a:spLocks/>
            </p:cNvSpPr>
            <p:nvPr/>
          </p:nvSpPr>
          <p:spPr bwMode="auto">
            <a:xfrm>
              <a:off x="1244417"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5" name="Freeform 159"/>
            <p:cNvSpPr>
              <a:spLocks/>
            </p:cNvSpPr>
            <p:nvPr/>
          </p:nvSpPr>
          <p:spPr bwMode="auto">
            <a:xfrm>
              <a:off x="1244417"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6" name="Freeform 158"/>
            <p:cNvSpPr>
              <a:spLocks/>
            </p:cNvSpPr>
            <p:nvPr/>
          </p:nvSpPr>
          <p:spPr bwMode="auto">
            <a:xfrm>
              <a:off x="1543074"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7" name="Freeform 157"/>
            <p:cNvSpPr>
              <a:spLocks/>
            </p:cNvSpPr>
            <p:nvPr/>
          </p:nvSpPr>
          <p:spPr bwMode="auto">
            <a:xfrm>
              <a:off x="1543074" y="489153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8" name="Freeform 156"/>
            <p:cNvSpPr>
              <a:spLocks/>
            </p:cNvSpPr>
            <p:nvPr/>
          </p:nvSpPr>
          <p:spPr bwMode="auto">
            <a:xfrm>
              <a:off x="194210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59" name="Freeform 155"/>
            <p:cNvSpPr>
              <a:spLocks/>
            </p:cNvSpPr>
            <p:nvPr/>
          </p:nvSpPr>
          <p:spPr bwMode="auto">
            <a:xfrm>
              <a:off x="1942100" y="489153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60" name="Rectangle 154"/>
            <p:cNvSpPr>
              <a:spLocks noChangeArrowheads="1"/>
            </p:cNvSpPr>
            <p:nvPr/>
          </p:nvSpPr>
          <p:spPr bwMode="auto">
            <a:xfrm>
              <a:off x="2390087" y="4013315"/>
              <a:ext cx="1108134" cy="30737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1" name="Rectangle 153"/>
            <p:cNvSpPr>
              <a:spLocks noChangeArrowheads="1"/>
            </p:cNvSpPr>
            <p:nvPr/>
          </p:nvSpPr>
          <p:spPr bwMode="auto">
            <a:xfrm>
              <a:off x="3498221" y="4074543"/>
              <a:ext cx="149329" cy="1904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2" name="Rectangle 152"/>
            <p:cNvSpPr>
              <a:spLocks noChangeArrowheads="1"/>
            </p:cNvSpPr>
            <p:nvPr/>
          </p:nvSpPr>
          <p:spPr bwMode="auto">
            <a:xfrm>
              <a:off x="1870292" y="406031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3" name="Rectangle 150"/>
            <p:cNvSpPr>
              <a:spLocks noChangeArrowheads="1"/>
            </p:cNvSpPr>
            <p:nvPr/>
          </p:nvSpPr>
          <p:spPr bwMode="auto">
            <a:xfrm>
              <a:off x="1870292" y="406031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4" name="Rectangle 149"/>
            <p:cNvSpPr>
              <a:spLocks noChangeArrowheads="1"/>
            </p:cNvSpPr>
            <p:nvPr/>
          </p:nvSpPr>
          <p:spPr bwMode="auto">
            <a:xfrm>
              <a:off x="1871924" y="4060319"/>
              <a:ext cx="1090998" cy="23192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5" name="Line 148"/>
            <p:cNvSpPr>
              <a:spLocks noChangeShapeType="1"/>
            </p:cNvSpPr>
            <p:nvPr/>
          </p:nvSpPr>
          <p:spPr bwMode="auto">
            <a:xfrm flipH="1">
              <a:off x="1543074" y="4160510"/>
              <a:ext cx="399026" cy="618"/>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66" name="Rectangle 147"/>
            <p:cNvSpPr>
              <a:spLocks noChangeArrowheads="1"/>
            </p:cNvSpPr>
            <p:nvPr/>
          </p:nvSpPr>
          <p:spPr bwMode="auto">
            <a:xfrm>
              <a:off x="1393745" y="4007130"/>
              <a:ext cx="97921" cy="34634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7" name="Rectangle 146"/>
            <p:cNvSpPr>
              <a:spLocks noChangeArrowheads="1"/>
            </p:cNvSpPr>
            <p:nvPr/>
          </p:nvSpPr>
          <p:spPr bwMode="auto">
            <a:xfrm>
              <a:off x="1393745" y="4007130"/>
              <a:ext cx="97921" cy="34634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8" name="Rectangle 145"/>
            <p:cNvSpPr>
              <a:spLocks noChangeArrowheads="1"/>
            </p:cNvSpPr>
            <p:nvPr/>
          </p:nvSpPr>
          <p:spPr bwMode="auto">
            <a:xfrm>
              <a:off x="1491666" y="4117218"/>
              <a:ext cx="51408" cy="114416"/>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69" name="Rectangle 144"/>
            <p:cNvSpPr>
              <a:spLocks noChangeArrowheads="1"/>
            </p:cNvSpPr>
            <p:nvPr/>
          </p:nvSpPr>
          <p:spPr bwMode="auto">
            <a:xfrm>
              <a:off x="1491666" y="4117218"/>
              <a:ext cx="51408" cy="114416"/>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70" name="Freeform 143"/>
            <p:cNvSpPr>
              <a:spLocks/>
            </p:cNvSpPr>
            <p:nvPr/>
          </p:nvSpPr>
          <p:spPr bwMode="auto">
            <a:xfrm>
              <a:off x="595693" y="3894569"/>
              <a:ext cx="199921" cy="650628"/>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1" name="Line 142"/>
            <p:cNvSpPr>
              <a:spLocks noChangeShapeType="1"/>
            </p:cNvSpPr>
            <p:nvPr/>
          </p:nvSpPr>
          <p:spPr bwMode="auto">
            <a:xfrm flipV="1">
              <a:off x="595693" y="3894569"/>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2" name="Freeform 141"/>
            <p:cNvSpPr>
              <a:spLocks/>
            </p:cNvSpPr>
            <p:nvPr/>
          </p:nvSpPr>
          <p:spPr bwMode="auto">
            <a:xfrm>
              <a:off x="595693" y="4393672"/>
              <a:ext cx="349250" cy="151525"/>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3" name="Line 140"/>
            <p:cNvSpPr>
              <a:spLocks noChangeShapeType="1"/>
            </p:cNvSpPr>
            <p:nvPr/>
          </p:nvSpPr>
          <p:spPr bwMode="auto">
            <a:xfrm flipV="1">
              <a:off x="595693" y="4393672"/>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4" name="Freeform 139"/>
            <p:cNvSpPr>
              <a:spLocks/>
            </p:cNvSpPr>
            <p:nvPr/>
          </p:nvSpPr>
          <p:spPr bwMode="auto">
            <a:xfrm>
              <a:off x="745022" y="3894569"/>
              <a:ext cx="199921" cy="650628"/>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5" name="Line 138"/>
            <p:cNvSpPr>
              <a:spLocks noChangeShapeType="1"/>
            </p:cNvSpPr>
            <p:nvPr/>
          </p:nvSpPr>
          <p:spPr bwMode="auto">
            <a:xfrm flipV="1">
              <a:off x="745022" y="4393672"/>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6" name="Freeform 137"/>
            <p:cNvSpPr>
              <a:spLocks/>
            </p:cNvSpPr>
            <p:nvPr/>
          </p:nvSpPr>
          <p:spPr bwMode="auto">
            <a:xfrm>
              <a:off x="595693" y="3894569"/>
              <a:ext cx="349250" cy="151525"/>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7" name="Line 136"/>
            <p:cNvSpPr>
              <a:spLocks noChangeShapeType="1"/>
            </p:cNvSpPr>
            <p:nvPr/>
          </p:nvSpPr>
          <p:spPr bwMode="auto">
            <a:xfrm flipV="1">
              <a:off x="745022" y="3894569"/>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8" name="Line 135"/>
            <p:cNvSpPr>
              <a:spLocks noChangeShapeType="1"/>
            </p:cNvSpPr>
            <p:nvPr/>
          </p:nvSpPr>
          <p:spPr bwMode="auto">
            <a:xfrm>
              <a:off x="595693" y="4046094"/>
              <a:ext cx="816" cy="499103"/>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79" name="Line 134"/>
            <p:cNvSpPr>
              <a:spLocks noChangeShapeType="1"/>
            </p:cNvSpPr>
            <p:nvPr/>
          </p:nvSpPr>
          <p:spPr bwMode="auto">
            <a:xfrm>
              <a:off x="595693" y="454519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0" name="Line 133"/>
            <p:cNvSpPr>
              <a:spLocks noChangeShapeType="1"/>
            </p:cNvSpPr>
            <p:nvPr/>
          </p:nvSpPr>
          <p:spPr bwMode="auto">
            <a:xfrm flipV="1">
              <a:off x="745022" y="4046094"/>
              <a:ext cx="816" cy="499103"/>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1" name="Line 132"/>
            <p:cNvSpPr>
              <a:spLocks noChangeShapeType="1"/>
            </p:cNvSpPr>
            <p:nvPr/>
          </p:nvSpPr>
          <p:spPr bwMode="auto">
            <a:xfrm flipH="1">
              <a:off x="595693" y="404609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2" name="Rectangle 131"/>
            <p:cNvSpPr>
              <a:spLocks noChangeArrowheads="1"/>
            </p:cNvSpPr>
            <p:nvPr/>
          </p:nvSpPr>
          <p:spPr bwMode="auto">
            <a:xfrm>
              <a:off x="824174" y="4101756"/>
              <a:ext cx="548355" cy="115653"/>
            </a:xfrm>
            <a:prstGeom prst="rect">
              <a:avLst/>
            </a:prstGeom>
            <a:blipFill dpi="0" rotWithShape="0">
              <a:blip r:embed="rId5"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83" name="Rectangle 130"/>
            <p:cNvSpPr>
              <a:spLocks noChangeArrowheads="1"/>
            </p:cNvSpPr>
            <p:nvPr/>
          </p:nvSpPr>
          <p:spPr bwMode="auto">
            <a:xfrm>
              <a:off x="824174" y="4101756"/>
              <a:ext cx="548355"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84" name="Freeform 129"/>
            <p:cNvSpPr>
              <a:spLocks/>
            </p:cNvSpPr>
            <p:nvPr/>
          </p:nvSpPr>
          <p:spPr bwMode="auto">
            <a:xfrm>
              <a:off x="1741363" y="4240293"/>
              <a:ext cx="200737" cy="265941"/>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5" name="Line 128"/>
            <p:cNvSpPr>
              <a:spLocks noChangeShapeType="1"/>
            </p:cNvSpPr>
            <p:nvPr/>
          </p:nvSpPr>
          <p:spPr bwMode="auto">
            <a:xfrm flipV="1">
              <a:off x="1741363" y="4240293"/>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6" name="Freeform 127"/>
            <p:cNvSpPr>
              <a:spLocks/>
            </p:cNvSpPr>
            <p:nvPr/>
          </p:nvSpPr>
          <p:spPr bwMode="auto">
            <a:xfrm>
              <a:off x="1741363" y="4354709"/>
              <a:ext cx="350066" cy="151525"/>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7" name="Line 126"/>
            <p:cNvSpPr>
              <a:spLocks noChangeShapeType="1"/>
            </p:cNvSpPr>
            <p:nvPr/>
          </p:nvSpPr>
          <p:spPr bwMode="auto">
            <a:xfrm flipV="1">
              <a:off x="1741363" y="4354709"/>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8" name="Freeform 125"/>
            <p:cNvSpPr>
              <a:spLocks/>
            </p:cNvSpPr>
            <p:nvPr/>
          </p:nvSpPr>
          <p:spPr bwMode="auto">
            <a:xfrm>
              <a:off x="1890692" y="4240293"/>
              <a:ext cx="200737" cy="265941"/>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89" name="Line 124"/>
            <p:cNvSpPr>
              <a:spLocks noChangeShapeType="1"/>
            </p:cNvSpPr>
            <p:nvPr/>
          </p:nvSpPr>
          <p:spPr bwMode="auto">
            <a:xfrm flipV="1">
              <a:off x="1890692" y="4354709"/>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0" name="Freeform 123"/>
            <p:cNvSpPr>
              <a:spLocks/>
            </p:cNvSpPr>
            <p:nvPr/>
          </p:nvSpPr>
          <p:spPr bwMode="auto">
            <a:xfrm>
              <a:off x="1741363" y="4240293"/>
              <a:ext cx="350066" cy="151525"/>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1" name="Line 122"/>
            <p:cNvSpPr>
              <a:spLocks noChangeShapeType="1"/>
            </p:cNvSpPr>
            <p:nvPr/>
          </p:nvSpPr>
          <p:spPr bwMode="auto">
            <a:xfrm flipV="1">
              <a:off x="1890692" y="4240293"/>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2" name="Line 121"/>
            <p:cNvSpPr>
              <a:spLocks noChangeShapeType="1"/>
            </p:cNvSpPr>
            <p:nvPr/>
          </p:nvSpPr>
          <p:spPr bwMode="auto">
            <a:xfrm>
              <a:off x="1741363" y="4391817"/>
              <a:ext cx="816" cy="114416"/>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3" name="Line 120"/>
            <p:cNvSpPr>
              <a:spLocks noChangeShapeType="1"/>
            </p:cNvSpPr>
            <p:nvPr/>
          </p:nvSpPr>
          <p:spPr bwMode="auto">
            <a:xfrm>
              <a:off x="1741363" y="450623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4" name="Line 119"/>
            <p:cNvSpPr>
              <a:spLocks noChangeShapeType="1"/>
            </p:cNvSpPr>
            <p:nvPr/>
          </p:nvSpPr>
          <p:spPr bwMode="auto">
            <a:xfrm flipV="1">
              <a:off x="1890692" y="4391817"/>
              <a:ext cx="816" cy="114416"/>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5" name="Line 118"/>
            <p:cNvSpPr>
              <a:spLocks noChangeShapeType="1"/>
            </p:cNvSpPr>
            <p:nvPr/>
          </p:nvSpPr>
          <p:spPr bwMode="auto">
            <a:xfrm flipH="1">
              <a:off x="1741363" y="439181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896" name="Rectangle 117"/>
            <p:cNvSpPr>
              <a:spLocks noChangeArrowheads="1"/>
            </p:cNvSpPr>
            <p:nvPr/>
          </p:nvSpPr>
          <p:spPr bwMode="auto">
            <a:xfrm>
              <a:off x="1913540" y="4121547"/>
              <a:ext cx="179521" cy="10019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97" name="Rectangle 116"/>
            <p:cNvSpPr>
              <a:spLocks noChangeArrowheads="1"/>
            </p:cNvSpPr>
            <p:nvPr/>
          </p:nvSpPr>
          <p:spPr bwMode="auto">
            <a:xfrm>
              <a:off x="1913540" y="4121547"/>
              <a:ext cx="179521" cy="10019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98" name="Rectangle 115"/>
            <p:cNvSpPr>
              <a:spLocks noChangeArrowheads="1"/>
            </p:cNvSpPr>
            <p:nvPr/>
          </p:nvSpPr>
          <p:spPr bwMode="auto">
            <a:xfrm>
              <a:off x="1892324" y="399414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899" name="Rectangle 113"/>
            <p:cNvSpPr>
              <a:spLocks noChangeArrowheads="1"/>
            </p:cNvSpPr>
            <p:nvPr/>
          </p:nvSpPr>
          <p:spPr bwMode="auto">
            <a:xfrm>
              <a:off x="1892324" y="399414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0" name="Rectangle 112"/>
            <p:cNvSpPr>
              <a:spLocks noChangeArrowheads="1"/>
            </p:cNvSpPr>
            <p:nvPr/>
          </p:nvSpPr>
          <p:spPr bwMode="auto">
            <a:xfrm>
              <a:off x="1892324" y="3995998"/>
              <a:ext cx="98737" cy="344486"/>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1" name="Rectangle 111"/>
            <p:cNvSpPr>
              <a:spLocks noChangeArrowheads="1"/>
            </p:cNvSpPr>
            <p:nvPr/>
          </p:nvSpPr>
          <p:spPr bwMode="auto">
            <a:xfrm>
              <a:off x="1741363" y="4276164"/>
              <a:ext cx="200737" cy="11565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2" name="Rectangle 110"/>
            <p:cNvSpPr>
              <a:spLocks noChangeArrowheads="1"/>
            </p:cNvSpPr>
            <p:nvPr/>
          </p:nvSpPr>
          <p:spPr bwMode="auto">
            <a:xfrm>
              <a:off x="1741363" y="4276164"/>
              <a:ext cx="200737"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3" name="Line 109"/>
            <p:cNvSpPr>
              <a:spLocks noChangeShapeType="1"/>
            </p:cNvSpPr>
            <p:nvPr/>
          </p:nvSpPr>
          <p:spPr bwMode="auto">
            <a:xfrm>
              <a:off x="3195484" y="4007130"/>
              <a:ext cx="816" cy="309234"/>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04" name="Rectangle 108"/>
            <p:cNvSpPr>
              <a:spLocks noChangeArrowheads="1"/>
            </p:cNvSpPr>
            <p:nvPr/>
          </p:nvSpPr>
          <p:spPr bwMode="auto">
            <a:xfrm>
              <a:off x="820094" y="4602096"/>
              <a:ext cx="1250119" cy="213371"/>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5" name="Rectangle 101"/>
            <p:cNvSpPr>
              <a:spLocks noChangeArrowheads="1"/>
            </p:cNvSpPr>
            <p:nvPr/>
          </p:nvSpPr>
          <p:spPr bwMode="auto">
            <a:xfrm>
              <a:off x="4561770" y="2993462"/>
              <a:ext cx="177889" cy="674748"/>
            </a:xfrm>
            <a:prstGeom prst="rect">
              <a:avLst/>
            </a:prstGeom>
            <a:solidFill>
              <a:srgbClr val="C0C0C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6" name="Rectangle 100"/>
            <p:cNvSpPr>
              <a:spLocks noChangeArrowheads="1"/>
            </p:cNvSpPr>
            <p:nvPr/>
          </p:nvSpPr>
          <p:spPr bwMode="auto">
            <a:xfrm>
              <a:off x="4561770" y="2993462"/>
              <a:ext cx="177889" cy="67474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7" name="Rectangle 99"/>
            <p:cNvSpPr>
              <a:spLocks noChangeArrowheads="1"/>
            </p:cNvSpPr>
            <p:nvPr/>
          </p:nvSpPr>
          <p:spPr bwMode="auto">
            <a:xfrm>
              <a:off x="4564218" y="3666973"/>
              <a:ext cx="175441" cy="6865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8" name="Rectangle 98"/>
            <p:cNvSpPr>
              <a:spLocks noChangeArrowheads="1"/>
            </p:cNvSpPr>
            <p:nvPr/>
          </p:nvSpPr>
          <p:spPr bwMode="auto">
            <a:xfrm>
              <a:off x="4564218" y="3666973"/>
              <a:ext cx="175441" cy="6865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09" name="Rectangle 97"/>
            <p:cNvSpPr>
              <a:spLocks noChangeArrowheads="1"/>
            </p:cNvSpPr>
            <p:nvPr/>
          </p:nvSpPr>
          <p:spPr bwMode="auto">
            <a:xfrm>
              <a:off x="4564218" y="2926049"/>
              <a:ext cx="175441" cy="6865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10" name="Rectangle 96"/>
            <p:cNvSpPr>
              <a:spLocks noChangeArrowheads="1"/>
            </p:cNvSpPr>
            <p:nvPr/>
          </p:nvSpPr>
          <p:spPr bwMode="auto">
            <a:xfrm>
              <a:off x="4564218" y="2926049"/>
              <a:ext cx="175441" cy="6865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11" name="Freeform 95"/>
            <p:cNvSpPr>
              <a:spLocks/>
            </p:cNvSpPr>
            <p:nvPr/>
          </p:nvSpPr>
          <p:spPr bwMode="auto">
            <a:xfrm>
              <a:off x="4491594" y="2776999"/>
              <a:ext cx="321506" cy="134826"/>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2" name="Freeform 94"/>
            <p:cNvSpPr>
              <a:spLocks/>
            </p:cNvSpPr>
            <p:nvPr/>
          </p:nvSpPr>
          <p:spPr bwMode="auto">
            <a:xfrm>
              <a:off x="4491594" y="2776999"/>
              <a:ext cx="321506" cy="134826"/>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3" name="Freeform 93"/>
            <p:cNvSpPr>
              <a:spLocks/>
            </p:cNvSpPr>
            <p:nvPr/>
          </p:nvSpPr>
          <p:spPr bwMode="auto">
            <a:xfrm>
              <a:off x="4489962" y="3749848"/>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4" name="Line 91"/>
            <p:cNvSpPr>
              <a:spLocks noChangeShapeType="1"/>
            </p:cNvSpPr>
            <p:nvPr/>
          </p:nvSpPr>
          <p:spPr bwMode="auto">
            <a:xfrm flipV="1">
              <a:off x="4652347" y="2302634"/>
              <a:ext cx="816" cy="27027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5" name="Line 90"/>
            <p:cNvSpPr>
              <a:spLocks noChangeShapeType="1"/>
            </p:cNvSpPr>
            <p:nvPr/>
          </p:nvSpPr>
          <p:spPr bwMode="auto">
            <a:xfrm>
              <a:off x="4652347" y="2302634"/>
              <a:ext cx="535299" cy="61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6" name="Line 89"/>
            <p:cNvSpPr>
              <a:spLocks noChangeShapeType="1"/>
            </p:cNvSpPr>
            <p:nvPr/>
          </p:nvSpPr>
          <p:spPr bwMode="auto">
            <a:xfrm>
              <a:off x="5187646" y="2302634"/>
              <a:ext cx="816" cy="101366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17" name="Rectangle 84"/>
            <p:cNvSpPr>
              <a:spLocks noChangeArrowheads="1"/>
            </p:cNvSpPr>
            <p:nvPr/>
          </p:nvSpPr>
          <p:spPr bwMode="auto">
            <a:xfrm>
              <a:off x="4605835" y="2506729"/>
              <a:ext cx="86496" cy="270270"/>
            </a:xfrm>
            <a:prstGeom prst="rect">
              <a:avLst/>
            </a:prstGeom>
            <a:blipFill dpi="0" rotWithShape="0">
              <a:blip r:embed="rId6"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18" name="Rectangle 83"/>
            <p:cNvSpPr>
              <a:spLocks noChangeArrowheads="1"/>
            </p:cNvSpPr>
            <p:nvPr/>
          </p:nvSpPr>
          <p:spPr bwMode="auto">
            <a:xfrm>
              <a:off x="4605835" y="2506729"/>
              <a:ext cx="86496" cy="27027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19" name="Freeform 82"/>
            <p:cNvSpPr>
              <a:spLocks/>
            </p:cNvSpPr>
            <p:nvPr/>
          </p:nvSpPr>
          <p:spPr bwMode="auto">
            <a:xfrm>
              <a:off x="4499754" y="2438079"/>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0" name="Freeform 81"/>
            <p:cNvSpPr>
              <a:spLocks/>
            </p:cNvSpPr>
            <p:nvPr/>
          </p:nvSpPr>
          <p:spPr bwMode="auto">
            <a:xfrm>
              <a:off x="4499754" y="2438079"/>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1" name="Freeform 80"/>
            <p:cNvSpPr>
              <a:spLocks/>
            </p:cNvSpPr>
            <p:nvPr/>
          </p:nvSpPr>
          <p:spPr bwMode="auto">
            <a:xfrm>
              <a:off x="4489962" y="3749848"/>
              <a:ext cx="321506" cy="136063"/>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2" name="Freeform 79"/>
            <p:cNvSpPr>
              <a:spLocks/>
            </p:cNvSpPr>
            <p:nvPr/>
          </p:nvSpPr>
          <p:spPr bwMode="auto">
            <a:xfrm>
              <a:off x="5089725" y="3222295"/>
              <a:ext cx="186865" cy="228833"/>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3" name="Freeform 78"/>
            <p:cNvSpPr>
              <a:spLocks/>
            </p:cNvSpPr>
            <p:nvPr/>
          </p:nvSpPr>
          <p:spPr bwMode="auto">
            <a:xfrm>
              <a:off x="5089725" y="3222295"/>
              <a:ext cx="186865" cy="228833"/>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4" name="Freeform 77"/>
            <p:cNvSpPr>
              <a:spLocks/>
            </p:cNvSpPr>
            <p:nvPr/>
          </p:nvSpPr>
          <p:spPr bwMode="auto">
            <a:xfrm>
              <a:off x="5044029" y="3182095"/>
              <a:ext cx="268466" cy="6741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close/>
                </a:path>
              </a:pathLst>
            </a:custGeom>
            <a:solidFill>
              <a:srgbClr val="00000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5" name="Freeform 76"/>
            <p:cNvSpPr>
              <a:spLocks/>
            </p:cNvSpPr>
            <p:nvPr/>
          </p:nvSpPr>
          <p:spPr bwMode="auto">
            <a:xfrm>
              <a:off x="5044029" y="3182095"/>
              <a:ext cx="268466" cy="6741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6" name="Freeform 74"/>
            <p:cNvSpPr>
              <a:spLocks/>
            </p:cNvSpPr>
            <p:nvPr/>
          </p:nvSpPr>
          <p:spPr bwMode="auto">
            <a:xfrm>
              <a:off x="5981961" y="331815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7" name="Freeform 73"/>
            <p:cNvSpPr>
              <a:spLocks/>
            </p:cNvSpPr>
            <p:nvPr/>
          </p:nvSpPr>
          <p:spPr bwMode="auto">
            <a:xfrm>
              <a:off x="5981961" y="331815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28" name="Rectangle 72"/>
            <p:cNvSpPr>
              <a:spLocks noChangeArrowheads="1"/>
            </p:cNvSpPr>
            <p:nvPr/>
          </p:nvSpPr>
          <p:spPr bwMode="auto">
            <a:xfrm>
              <a:off x="6428315" y="3216110"/>
              <a:ext cx="295394" cy="10204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29" name="Rectangle 71"/>
            <p:cNvSpPr>
              <a:spLocks noChangeArrowheads="1"/>
            </p:cNvSpPr>
            <p:nvPr/>
          </p:nvSpPr>
          <p:spPr bwMode="auto">
            <a:xfrm>
              <a:off x="6428315" y="3216110"/>
              <a:ext cx="295394" cy="10204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30" name="Rectangle 70"/>
            <p:cNvSpPr>
              <a:spLocks noChangeArrowheads="1"/>
            </p:cNvSpPr>
            <p:nvPr/>
          </p:nvSpPr>
          <p:spPr bwMode="auto">
            <a:xfrm>
              <a:off x="6031737" y="2841319"/>
              <a:ext cx="1111398" cy="4081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31" name="Freeform 69"/>
            <p:cNvSpPr>
              <a:spLocks/>
            </p:cNvSpPr>
            <p:nvPr/>
          </p:nvSpPr>
          <p:spPr bwMode="auto">
            <a:xfrm>
              <a:off x="6031737" y="2841319"/>
              <a:ext cx="1111398" cy="51951"/>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2" name="Freeform 68"/>
            <p:cNvSpPr>
              <a:spLocks/>
            </p:cNvSpPr>
            <p:nvPr/>
          </p:nvSpPr>
          <p:spPr bwMode="auto">
            <a:xfrm>
              <a:off x="6031737" y="2841319"/>
              <a:ext cx="66096" cy="4081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3" name="Freeform 67"/>
            <p:cNvSpPr>
              <a:spLocks/>
            </p:cNvSpPr>
            <p:nvPr/>
          </p:nvSpPr>
          <p:spPr bwMode="auto">
            <a:xfrm>
              <a:off x="6031737" y="3197556"/>
              <a:ext cx="1111398" cy="51951"/>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4" name="Freeform 66"/>
            <p:cNvSpPr>
              <a:spLocks/>
            </p:cNvSpPr>
            <p:nvPr/>
          </p:nvSpPr>
          <p:spPr bwMode="auto">
            <a:xfrm>
              <a:off x="7077039" y="2841319"/>
              <a:ext cx="66096" cy="4081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5" name="Rectangle 65"/>
            <p:cNvSpPr>
              <a:spLocks noChangeArrowheads="1"/>
            </p:cNvSpPr>
            <p:nvPr/>
          </p:nvSpPr>
          <p:spPr bwMode="auto">
            <a:xfrm>
              <a:off x="6031737" y="2841319"/>
              <a:ext cx="1111398" cy="408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36" name="Rectangle 64"/>
            <p:cNvSpPr>
              <a:spLocks noChangeArrowheads="1"/>
            </p:cNvSpPr>
            <p:nvPr/>
          </p:nvSpPr>
          <p:spPr bwMode="auto">
            <a:xfrm>
              <a:off x="6097833" y="2893270"/>
              <a:ext cx="979206" cy="304286"/>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37" name="Line 63"/>
            <p:cNvSpPr>
              <a:spLocks noChangeShapeType="1"/>
            </p:cNvSpPr>
            <p:nvPr/>
          </p:nvSpPr>
          <p:spPr bwMode="auto">
            <a:xfrm>
              <a:off x="6031737"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8" name="Line 62"/>
            <p:cNvSpPr>
              <a:spLocks noChangeShapeType="1"/>
            </p:cNvSpPr>
            <p:nvPr/>
          </p:nvSpPr>
          <p:spPr bwMode="auto">
            <a:xfrm flipV="1">
              <a:off x="6031737" y="3197556"/>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39" name="Line 61"/>
            <p:cNvSpPr>
              <a:spLocks noChangeShapeType="1"/>
            </p:cNvSpPr>
            <p:nvPr/>
          </p:nvSpPr>
          <p:spPr bwMode="auto">
            <a:xfrm flipH="1" flipV="1">
              <a:off x="7077039" y="3197556"/>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0" name="Line 60"/>
            <p:cNvSpPr>
              <a:spLocks noChangeShapeType="1"/>
            </p:cNvSpPr>
            <p:nvPr/>
          </p:nvSpPr>
          <p:spPr bwMode="auto">
            <a:xfrm flipH="1">
              <a:off x="7077039"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1" name="Freeform 59"/>
            <p:cNvSpPr>
              <a:spLocks/>
            </p:cNvSpPr>
            <p:nvPr/>
          </p:nvSpPr>
          <p:spPr bwMode="auto">
            <a:xfrm>
              <a:off x="6122314" y="2980474"/>
              <a:ext cx="904133" cy="214608"/>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2" name="Freeform 58"/>
            <p:cNvSpPr>
              <a:spLocks/>
            </p:cNvSpPr>
            <p:nvPr/>
          </p:nvSpPr>
          <p:spPr bwMode="auto">
            <a:xfrm>
              <a:off x="5981961" y="331815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3" name="Freeform 57"/>
            <p:cNvSpPr>
              <a:spLocks/>
            </p:cNvSpPr>
            <p:nvPr/>
          </p:nvSpPr>
          <p:spPr bwMode="auto">
            <a:xfrm>
              <a:off x="5981961" y="331815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4" name="Rectangle 56"/>
            <p:cNvSpPr>
              <a:spLocks noChangeArrowheads="1"/>
            </p:cNvSpPr>
            <p:nvPr/>
          </p:nvSpPr>
          <p:spPr bwMode="auto">
            <a:xfrm>
              <a:off x="6428315" y="3216110"/>
              <a:ext cx="295394" cy="10204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45" name="Rectangle 55"/>
            <p:cNvSpPr>
              <a:spLocks noChangeArrowheads="1"/>
            </p:cNvSpPr>
            <p:nvPr/>
          </p:nvSpPr>
          <p:spPr bwMode="auto">
            <a:xfrm>
              <a:off x="6428315" y="3216110"/>
              <a:ext cx="295394" cy="10204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46" name="Rectangle 54"/>
            <p:cNvSpPr>
              <a:spLocks noChangeArrowheads="1"/>
            </p:cNvSpPr>
            <p:nvPr/>
          </p:nvSpPr>
          <p:spPr bwMode="auto">
            <a:xfrm>
              <a:off x="6031737" y="2841319"/>
              <a:ext cx="1111398" cy="4081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47" name="Freeform 53"/>
            <p:cNvSpPr>
              <a:spLocks/>
            </p:cNvSpPr>
            <p:nvPr/>
          </p:nvSpPr>
          <p:spPr bwMode="auto">
            <a:xfrm>
              <a:off x="6031737" y="2841319"/>
              <a:ext cx="1111398" cy="51951"/>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8" name="Freeform 52"/>
            <p:cNvSpPr>
              <a:spLocks/>
            </p:cNvSpPr>
            <p:nvPr/>
          </p:nvSpPr>
          <p:spPr bwMode="auto">
            <a:xfrm>
              <a:off x="6031737" y="2841319"/>
              <a:ext cx="66096" cy="4081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49" name="Freeform 51"/>
            <p:cNvSpPr>
              <a:spLocks/>
            </p:cNvSpPr>
            <p:nvPr/>
          </p:nvSpPr>
          <p:spPr bwMode="auto">
            <a:xfrm>
              <a:off x="6031737" y="3197556"/>
              <a:ext cx="1111398" cy="51951"/>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0" name="Freeform 50"/>
            <p:cNvSpPr>
              <a:spLocks/>
            </p:cNvSpPr>
            <p:nvPr/>
          </p:nvSpPr>
          <p:spPr bwMode="auto">
            <a:xfrm>
              <a:off x="7077039" y="2841319"/>
              <a:ext cx="66096" cy="4081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1" name="Rectangle 49"/>
            <p:cNvSpPr>
              <a:spLocks noChangeArrowheads="1"/>
            </p:cNvSpPr>
            <p:nvPr/>
          </p:nvSpPr>
          <p:spPr bwMode="auto">
            <a:xfrm>
              <a:off x="6031737" y="2841319"/>
              <a:ext cx="1111398" cy="408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52" name="Rectangle 48"/>
            <p:cNvSpPr>
              <a:spLocks noChangeArrowheads="1"/>
            </p:cNvSpPr>
            <p:nvPr/>
          </p:nvSpPr>
          <p:spPr bwMode="auto">
            <a:xfrm>
              <a:off x="6097833" y="2893270"/>
              <a:ext cx="979206" cy="304286"/>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53" name="Line 47"/>
            <p:cNvSpPr>
              <a:spLocks noChangeShapeType="1"/>
            </p:cNvSpPr>
            <p:nvPr/>
          </p:nvSpPr>
          <p:spPr bwMode="auto">
            <a:xfrm>
              <a:off x="6031737"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4" name="Line 46"/>
            <p:cNvSpPr>
              <a:spLocks noChangeShapeType="1"/>
            </p:cNvSpPr>
            <p:nvPr/>
          </p:nvSpPr>
          <p:spPr bwMode="auto">
            <a:xfrm flipV="1">
              <a:off x="6031737" y="3197556"/>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5" name="Line 45"/>
            <p:cNvSpPr>
              <a:spLocks noChangeShapeType="1"/>
            </p:cNvSpPr>
            <p:nvPr/>
          </p:nvSpPr>
          <p:spPr bwMode="auto">
            <a:xfrm flipH="1" flipV="1">
              <a:off x="7077039" y="3197556"/>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6" name="Line 44"/>
            <p:cNvSpPr>
              <a:spLocks noChangeShapeType="1"/>
            </p:cNvSpPr>
            <p:nvPr/>
          </p:nvSpPr>
          <p:spPr bwMode="auto">
            <a:xfrm flipH="1">
              <a:off x="7077039" y="2841319"/>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7" name="Freeform 43"/>
            <p:cNvSpPr>
              <a:spLocks/>
            </p:cNvSpPr>
            <p:nvPr/>
          </p:nvSpPr>
          <p:spPr bwMode="auto">
            <a:xfrm>
              <a:off x="6122314" y="2980474"/>
              <a:ext cx="904133" cy="214608"/>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8" name="Freeform 39"/>
            <p:cNvSpPr>
              <a:spLocks noEditPoints="1"/>
            </p:cNvSpPr>
            <p:nvPr/>
          </p:nvSpPr>
          <p:spPr bwMode="auto">
            <a:xfrm rot="-5960642">
              <a:off x="5456747" y="3697184"/>
              <a:ext cx="635785" cy="654436"/>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59" name="Freeform 38"/>
            <p:cNvSpPr>
              <a:spLocks/>
            </p:cNvSpPr>
            <p:nvPr/>
          </p:nvSpPr>
          <p:spPr bwMode="auto">
            <a:xfrm>
              <a:off x="6088857" y="461384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0" name="Freeform 37"/>
            <p:cNvSpPr>
              <a:spLocks/>
            </p:cNvSpPr>
            <p:nvPr/>
          </p:nvSpPr>
          <p:spPr bwMode="auto">
            <a:xfrm>
              <a:off x="6088857" y="461384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1" name="Rectangle 36"/>
            <p:cNvSpPr>
              <a:spLocks noChangeArrowheads="1"/>
            </p:cNvSpPr>
            <p:nvPr/>
          </p:nvSpPr>
          <p:spPr bwMode="auto">
            <a:xfrm>
              <a:off x="6535212" y="4511799"/>
              <a:ext cx="295394" cy="10204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62" name="Rectangle 35"/>
            <p:cNvSpPr>
              <a:spLocks noChangeArrowheads="1"/>
            </p:cNvSpPr>
            <p:nvPr/>
          </p:nvSpPr>
          <p:spPr bwMode="auto">
            <a:xfrm>
              <a:off x="6535212" y="4511799"/>
              <a:ext cx="295394" cy="10204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63" name="Rectangle 34"/>
            <p:cNvSpPr>
              <a:spLocks noChangeArrowheads="1"/>
            </p:cNvSpPr>
            <p:nvPr/>
          </p:nvSpPr>
          <p:spPr bwMode="auto">
            <a:xfrm>
              <a:off x="6138634" y="4137008"/>
              <a:ext cx="1111398" cy="4081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64" name="Freeform 33"/>
            <p:cNvSpPr>
              <a:spLocks/>
            </p:cNvSpPr>
            <p:nvPr/>
          </p:nvSpPr>
          <p:spPr bwMode="auto">
            <a:xfrm>
              <a:off x="6138634" y="4137008"/>
              <a:ext cx="1111398" cy="51951"/>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5" name="Freeform 32"/>
            <p:cNvSpPr>
              <a:spLocks/>
            </p:cNvSpPr>
            <p:nvPr/>
          </p:nvSpPr>
          <p:spPr bwMode="auto">
            <a:xfrm>
              <a:off x="6138634" y="4137008"/>
              <a:ext cx="66096" cy="4081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6" name="Freeform 31"/>
            <p:cNvSpPr>
              <a:spLocks/>
            </p:cNvSpPr>
            <p:nvPr/>
          </p:nvSpPr>
          <p:spPr bwMode="auto">
            <a:xfrm>
              <a:off x="6138634" y="4493245"/>
              <a:ext cx="1111398" cy="51951"/>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7" name="Freeform 30"/>
            <p:cNvSpPr>
              <a:spLocks/>
            </p:cNvSpPr>
            <p:nvPr/>
          </p:nvSpPr>
          <p:spPr bwMode="auto">
            <a:xfrm>
              <a:off x="7183936" y="4137008"/>
              <a:ext cx="66096" cy="4081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68" name="Rectangle 29"/>
            <p:cNvSpPr>
              <a:spLocks noChangeArrowheads="1"/>
            </p:cNvSpPr>
            <p:nvPr/>
          </p:nvSpPr>
          <p:spPr bwMode="auto">
            <a:xfrm>
              <a:off x="6138634" y="4137008"/>
              <a:ext cx="1111398" cy="408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69" name="Rectangle 28"/>
            <p:cNvSpPr>
              <a:spLocks noChangeArrowheads="1"/>
            </p:cNvSpPr>
            <p:nvPr/>
          </p:nvSpPr>
          <p:spPr bwMode="auto">
            <a:xfrm>
              <a:off x="6204730" y="4188960"/>
              <a:ext cx="979206" cy="304286"/>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70" name="Line 27"/>
            <p:cNvSpPr>
              <a:spLocks noChangeShapeType="1"/>
            </p:cNvSpPr>
            <p:nvPr/>
          </p:nvSpPr>
          <p:spPr bwMode="auto">
            <a:xfrm>
              <a:off x="6138634" y="4137008"/>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1" name="Line 26"/>
            <p:cNvSpPr>
              <a:spLocks noChangeShapeType="1"/>
            </p:cNvSpPr>
            <p:nvPr/>
          </p:nvSpPr>
          <p:spPr bwMode="auto">
            <a:xfrm flipV="1">
              <a:off x="6138634" y="4493245"/>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2" name="Line 25"/>
            <p:cNvSpPr>
              <a:spLocks noChangeShapeType="1"/>
            </p:cNvSpPr>
            <p:nvPr/>
          </p:nvSpPr>
          <p:spPr bwMode="auto">
            <a:xfrm flipH="1" flipV="1">
              <a:off x="7183936" y="4493245"/>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3" name="Line 24"/>
            <p:cNvSpPr>
              <a:spLocks noChangeShapeType="1"/>
            </p:cNvSpPr>
            <p:nvPr/>
          </p:nvSpPr>
          <p:spPr bwMode="auto">
            <a:xfrm flipH="1">
              <a:off x="7183936" y="4137008"/>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4" name="Freeform 23"/>
            <p:cNvSpPr>
              <a:spLocks/>
            </p:cNvSpPr>
            <p:nvPr/>
          </p:nvSpPr>
          <p:spPr bwMode="auto">
            <a:xfrm>
              <a:off x="6229210" y="4276163"/>
              <a:ext cx="904133" cy="214608"/>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5" name="Freeform 22"/>
            <p:cNvSpPr>
              <a:spLocks/>
            </p:cNvSpPr>
            <p:nvPr/>
          </p:nvSpPr>
          <p:spPr bwMode="auto">
            <a:xfrm>
              <a:off x="6088857" y="461384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6" name="Freeform 21"/>
            <p:cNvSpPr>
              <a:spLocks/>
            </p:cNvSpPr>
            <p:nvPr/>
          </p:nvSpPr>
          <p:spPr bwMode="auto">
            <a:xfrm>
              <a:off x="6088857" y="4613847"/>
              <a:ext cx="1250119" cy="201620"/>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77" name="Rectangle 20"/>
            <p:cNvSpPr>
              <a:spLocks noChangeArrowheads="1"/>
            </p:cNvSpPr>
            <p:nvPr/>
          </p:nvSpPr>
          <p:spPr bwMode="auto">
            <a:xfrm>
              <a:off x="6535212" y="4511799"/>
              <a:ext cx="295394" cy="10204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78" name="Rectangle 19"/>
            <p:cNvSpPr>
              <a:spLocks noChangeArrowheads="1"/>
            </p:cNvSpPr>
            <p:nvPr/>
          </p:nvSpPr>
          <p:spPr bwMode="auto">
            <a:xfrm>
              <a:off x="6535212" y="4511799"/>
              <a:ext cx="295394" cy="10204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79" name="Rectangle 18"/>
            <p:cNvSpPr>
              <a:spLocks noChangeArrowheads="1"/>
            </p:cNvSpPr>
            <p:nvPr/>
          </p:nvSpPr>
          <p:spPr bwMode="auto">
            <a:xfrm>
              <a:off x="6122314" y="4137627"/>
              <a:ext cx="1111398" cy="4081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80" name="Freeform 17"/>
            <p:cNvSpPr>
              <a:spLocks/>
            </p:cNvSpPr>
            <p:nvPr/>
          </p:nvSpPr>
          <p:spPr bwMode="auto">
            <a:xfrm>
              <a:off x="6138634" y="4137008"/>
              <a:ext cx="1111398" cy="51951"/>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1" name="Freeform 16"/>
            <p:cNvSpPr>
              <a:spLocks/>
            </p:cNvSpPr>
            <p:nvPr/>
          </p:nvSpPr>
          <p:spPr bwMode="auto">
            <a:xfrm>
              <a:off x="6138634" y="4137008"/>
              <a:ext cx="66096" cy="4081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2" name="Freeform 15"/>
            <p:cNvSpPr>
              <a:spLocks/>
            </p:cNvSpPr>
            <p:nvPr/>
          </p:nvSpPr>
          <p:spPr bwMode="auto">
            <a:xfrm>
              <a:off x="6138634" y="4493245"/>
              <a:ext cx="1111398" cy="51951"/>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3" name="Freeform 14"/>
            <p:cNvSpPr>
              <a:spLocks/>
            </p:cNvSpPr>
            <p:nvPr/>
          </p:nvSpPr>
          <p:spPr bwMode="auto">
            <a:xfrm>
              <a:off x="7183936" y="4137008"/>
              <a:ext cx="66096" cy="4081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4" name="Rectangle 13"/>
            <p:cNvSpPr>
              <a:spLocks noChangeArrowheads="1"/>
            </p:cNvSpPr>
            <p:nvPr/>
          </p:nvSpPr>
          <p:spPr bwMode="auto">
            <a:xfrm>
              <a:off x="6138634" y="4137008"/>
              <a:ext cx="1111398" cy="408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85" name="Rectangle 12"/>
            <p:cNvSpPr>
              <a:spLocks noChangeArrowheads="1"/>
            </p:cNvSpPr>
            <p:nvPr/>
          </p:nvSpPr>
          <p:spPr bwMode="auto">
            <a:xfrm>
              <a:off x="6204730" y="4188960"/>
              <a:ext cx="979206" cy="304286"/>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0986" name="Line 11"/>
            <p:cNvSpPr>
              <a:spLocks noChangeShapeType="1"/>
            </p:cNvSpPr>
            <p:nvPr/>
          </p:nvSpPr>
          <p:spPr bwMode="auto">
            <a:xfrm>
              <a:off x="6138634" y="4137008"/>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7" name="Line 10"/>
            <p:cNvSpPr>
              <a:spLocks noChangeShapeType="1"/>
            </p:cNvSpPr>
            <p:nvPr/>
          </p:nvSpPr>
          <p:spPr bwMode="auto">
            <a:xfrm flipV="1">
              <a:off x="6138634" y="4493245"/>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8" name="Line 9"/>
            <p:cNvSpPr>
              <a:spLocks noChangeShapeType="1"/>
            </p:cNvSpPr>
            <p:nvPr/>
          </p:nvSpPr>
          <p:spPr bwMode="auto">
            <a:xfrm flipH="1" flipV="1">
              <a:off x="7183936" y="4493245"/>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89" name="Line 8"/>
            <p:cNvSpPr>
              <a:spLocks noChangeShapeType="1"/>
            </p:cNvSpPr>
            <p:nvPr/>
          </p:nvSpPr>
          <p:spPr bwMode="auto">
            <a:xfrm flipH="1">
              <a:off x="7183936" y="4137008"/>
              <a:ext cx="66096" cy="51951"/>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0990" name="Rectangle 7"/>
            <p:cNvSpPr>
              <a:spLocks noChangeArrowheads="1"/>
            </p:cNvSpPr>
            <p:nvPr/>
          </p:nvSpPr>
          <p:spPr bwMode="auto">
            <a:xfrm>
              <a:off x="6085950" y="3810000"/>
              <a:ext cx="1758950" cy="291755"/>
            </a:xfrm>
            <a:prstGeom prst="rect">
              <a:avLst/>
            </a:prstGeom>
            <a:noFill/>
            <a:ln w="9525">
              <a:noFill/>
              <a:miter lim="800000"/>
              <a:headEnd/>
              <a:tailEnd/>
            </a:ln>
          </p:spPr>
          <p:txBody>
            <a:bodyPr lIns="0" tIns="0" rIns="0" bIns="0"/>
            <a:lstStyle/>
            <a:p>
              <a:pPr algn="ctr" fontAlgn="base">
                <a:spcBef>
                  <a:spcPct val="0"/>
                </a:spcBef>
                <a:spcAft>
                  <a:spcPct val="5000"/>
                </a:spcAft>
                <a:buClr>
                  <a:srgbClr val="FF9900"/>
                </a:buClr>
                <a:buSzPct val="100000"/>
                <a:buFont typeface="Times New Roman" pitchFamily="18" charset="0"/>
                <a:buNone/>
              </a:pPr>
              <a:endParaRPr lang="en-US" altLang="zh-CN" sz="1200">
                <a:solidFill>
                  <a:srgbClr val="000000"/>
                </a:solidFill>
                <a:ea typeface="Batang" pitchFamily="18" charset="-127"/>
                <a:cs typeface="Arial" pitchFamily="34" charset="0"/>
              </a:endParaRPr>
            </a:p>
          </p:txBody>
        </p:sp>
        <p:cxnSp>
          <p:nvCxnSpPr>
            <p:cNvPr id="30991" name="AutoShape 6"/>
            <p:cNvCxnSpPr>
              <a:cxnSpLocks noChangeShapeType="1"/>
            </p:cNvCxnSpPr>
            <p:nvPr/>
          </p:nvCxnSpPr>
          <p:spPr bwMode="auto">
            <a:xfrm>
              <a:off x="7338977" y="2994699"/>
              <a:ext cx="505923" cy="0"/>
            </a:xfrm>
            <a:prstGeom prst="straightConnector1">
              <a:avLst/>
            </a:prstGeom>
            <a:noFill/>
            <a:ln w="9525">
              <a:solidFill>
                <a:srgbClr val="000000"/>
              </a:solidFill>
              <a:round/>
              <a:headEnd/>
              <a:tailEnd type="triangle" w="med" len="med"/>
            </a:ln>
          </p:spPr>
        </p:cxnSp>
        <p:sp>
          <p:nvSpPr>
            <p:cNvPr id="30992" name="Text Box 4"/>
            <p:cNvSpPr txBox="1">
              <a:spLocks noChangeArrowheads="1"/>
            </p:cNvSpPr>
            <p:nvPr/>
          </p:nvSpPr>
          <p:spPr bwMode="auto">
            <a:xfrm>
              <a:off x="7991780" y="2815343"/>
              <a:ext cx="816005" cy="356237"/>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400">
                  <a:solidFill>
                    <a:srgbClr val="000000"/>
                  </a:solidFill>
                  <a:ea typeface="Batang" pitchFamily="18" charset="-127"/>
                  <a:cs typeface="Arial" pitchFamily="34" charset="0"/>
                </a:rPr>
                <a:t>NPs</a:t>
              </a:r>
              <a:endParaRPr lang="en-US" altLang="zh-CN" sz="1200">
                <a:solidFill>
                  <a:srgbClr val="000000"/>
                </a:solidFill>
                <a:ea typeface="Batang" pitchFamily="18" charset="-127"/>
                <a:cs typeface="Arial" pitchFamily="34" charset="0"/>
              </a:endParaRPr>
            </a:p>
          </p:txBody>
        </p:sp>
        <p:sp>
          <p:nvSpPr>
            <p:cNvPr id="30993" name="Text Box 2"/>
            <p:cNvSpPr txBox="1">
              <a:spLocks noChangeArrowheads="1"/>
            </p:cNvSpPr>
            <p:nvPr/>
          </p:nvSpPr>
          <p:spPr bwMode="auto">
            <a:xfrm>
              <a:off x="7991780" y="4121547"/>
              <a:ext cx="1123625" cy="643825"/>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400">
                  <a:solidFill>
                    <a:srgbClr val="000000"/>
                  </a:solidFill>
                  <a:ea typeface="Batang" pitchFamily="18" charset="-127"/>
                  <a:cs typeface="Arial" pitchFamily="34" charset="0"/>
                </a:rPr>
                <a:t>Fluorescent </a:t>
              </a:r>
            </a:p>
            <a:p>
              <a:pPr algn="ctr" eaLnBrk="0" fontAlgn="base" hangingPunct="0">
                <a:spcBef>
                  <a:spcPct val="0"/>
                </a:spcBef>
                <a:spcAft>
                  <a:spcPct val="5000"/>
                </a:spcAft>
                <a:buClr>
                  <a:srgbClr val="FF9900"/>
                </a:buClr>
                <a:buSzPct val="100000"/>
                <a:buFont typeface="Times New Roman" pitchFamily="18" charset="0"/>
                <a:buNone/>
              </a:pPr>
              <a:r>
                <a:rPr lang="en-US" altLang="zh-CN" sz="1400">
                  <a:solidFill>
                    <a:srgbClr val="000000"/>
                  </a:solidFill>
                  <a:ea typeface="Batang" pitchFamily="18" charset="-127"/>
                  <a:cs typeface="Arial" pitchFamily="34" charset="0"/>
                </a:rPr>
                <a:t>probes</a:t>
              </a:r>
            </a:p>
          </p:txBody>
        </p:sp>
        <p:cxnSp>
          <p:nvCxnSpPr>
            <p:cNvPr id="30994" name="直接连接符 372"/>
            <p:cNvCxnSpPr>
              <a:cxnSpLocks noChangeShapeType="1"/>
            </p:cNvCxnSpPr>
            <p:nvPr/>
          </p:nvCxnSpPr>
          <p:spPr bwMode="auto">
            <a:xfrm>
              <a:off x="6238350" y="4267200"/>
              <a:ext cx="76200" cy="0"/>
            </a:xfrm>
            <a:prstGeom prst="line">
              <a:avLst/>
            </a:prstGeom>
            <a:noFill/>
            <a:ln w="12700" algn="ctr">
              <a:solidFill>
                <a:schemeClr val="tx1"/>
              </a:solidFill>
              <a:round/>
              <a:headEnd/>
              <a:tailEnd/>
            </a:ln>
          </p:spPr>
        </p:cxnSp>
        <p:cxnSp>
          <p:nvCxnSpPr>
            <p:cNvPr id="30995" name="直接连接符 381"/>
            <p:cNvCxnSpPr>
              <a:cxnSpLocks noChangeShapeType="1"/>
            </p:cNvCxnSpPr>
            <p:nvPr/>
          </p:nvCxnSpPr>
          <p:spPr bwMode="auto">
            <a:xfrm>
              <a:off x="6466950" y="4267200"/>
              <a:ext cx="76200" cy="0"/>
            </a:xfrm>
            <a:prstGeom prst="line">
              <a:avLst/>
            </a:prstGeom>
            <a:noFill/>
            <a:ln w="12700" algn="ctr">
              <a:solidFill>
                <a:schemeClr val="tx1"/>
              </a:solidFill>
              <a:round/>
              <a:headEnd/>
              <a:tailEnd/>
            </a:ln>
          </p:spPr>
        </p:cxnSp>
        <p:cxnSp>
          <p:nvCxnSpPr>
            <p:cNvPr id="30996" name="直接连接符 382"/>
            <p:cNvCxnSpPr>
              <a:cxnSpLocks noChangeShapeType="1"/>
            </p:cNvCxnSpPr>
            <p:nvPr/>
          </p:nvCxnSpPr>
          <p:spPr bwMode="auto">
            <a:xfrm>
              <a:off x="6543150" y="4572000"/>
              <a:ext cx="76200" cy="0"/>
            </a:xfrm>
            <a:prstGeom prst="line">
              <a:avLst/>
            </a:prstGeom>
            <a:noFill/>
            <a:ln w="12700" algn="ctr">
              <a:solidFill>
                <a:schemeClr val="tx1"/>
              </a:solidFill>
              <a:round/>
              <a:headEnd/>
              <a:tailEnd/>
            </a:ln>
          </p:spPr>
        </p:cxnSp>
        <p:cxnSp>
          <p:nvCxnSpPr>
            <p:cNvPr id="30997" name="直接连接符 383"/>
            <p:cNvCxnSpPr>
              <a:cxnSpLocks noChangeShapeType="1"/>
            </p:cNvCxnSpPr>
            <p:nvPr/>
          </p:nvCxnSpPr>
          <p:spPr bwMode="auto">
            <a:xfrm>
              <a:off x="6771750" y="4267200"/>
              <a:ext cx="76200" cy="0"/>
            </a:xfrm>
            <a:prstGeom prst="line">
              <a:avLst/>
            </a:prstGeom>
            <a:noFill/>
            <a:ln w="12700" algn="ctr">
              <a:solidFill>
                <a:schemeClr val="tx1"/>
              </a:solidFill>
              <a:round/>
              <a:headEnd/>
              <a:tailEnd/>
            </a:ln>
          </p:spPr>
        </p:cxnSp>
        <p:cxnSp>
          <p:nvCxnSpPr>
            <p:cNvPr id="30998" name="直接连接符 384"/>
            <p:cNvCxnSpPr>
              <a:cxnSpLocks noChangeShapeType="1"/>
            </p:cNvCxnSpPr>
            <p:nvPr/>
          </p:nvCxnSpPr>
          <p:spPr bwMode="auto">
            <a:xfrm>
              <a:off x="6390750" y="4419600"/>
              <a:ext cx="76200" cy="0"/>
            </a:xfrm>
            <a:prstGeom prst="line">
              <a:avLst/>
            </a:prstGeom>
            <a:noFill/>
            <a:ln w="12700" algn="ctr">
              <a:solidFill>
                <a:schemeClr val="tx1"/>
              </a:solidFill>
              <a:round/>
              <a:headEnd/>
              <a:tailEnd/>
            </a:ln>
          </p:spPr>
        </p:cxnSp>
        <p:cxnSp>
          <p:nvCxnSpPr>
            <p:cNvPr id="30999" name="直接连接符 390"/>
            <p:cNvCxnSpPr>
              <a:cxnSpLocks noChangeShapeType="1"/>
            </p:cNvCxnSpPr>
            <p:nvPr/>
          </p:nvCxnSpPr>
          <p:spPr bwMode="auto">
            <a:xfrm>
              <a:off x="6619350" y="4419600"/>
              <a:ext cx="76200" cy="0"/>
            </a:xfrm>
            <a:prstGeom prst="line">
              <a:avLst/>
            </a:prstGeom>
            <a:noFill/>
            <a:ln w="12700" algn="ctr">
              <a:solidFill>
                <a:schemeClr val="tx1"/>
              </a:solidFill>
              <a:round/>
              <a:headEnd/>
              <a:tailEnd/>
            </a:ln>
          </p:spPr>
        </p:cxnSp>
        <p:sp>
          <p:nvSpPr>
            <p:cNvPr id="31000" name="Freeform 292"/>
            <p:cNvSpPr>
              <a:spLocks/>
            </p:cNvSpPr>
            <p:nvPr/>
          </p:nvSpPr>
          <p:spPr bwMode="auto">
            <a:xfrm>
              <a:off x="523350" y="2146392"/>
              <a:ext cx="337826" cy="766281"/>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1" name="Line 291"/>
            <p:cNvSpPr>
              <a:spLocks noChangeShapeType="1"/>
            </p:cNvSpPr>
            <p:nvPr/>
          </p:nvSpPr>
          <p:spPr bwMode="auto">
            <a:xfrm flipV="1">
              <a:off x="661255" y="2146392"/>
              <a:ext cx="199921"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2" name="Freeform 290"/>
            <p:cNvSpPr>
              <a:spLocks/>
            </p:cNvSpPr>
            <p:nvPr/>
          </p:nvSpPr>
          <p:spPr bwMode="auto">
            <a:xfrm>
              <a:off x="523350" y="2761149"/>
              <a:ext cx="2193420" cy="151525"/>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3" name="Line 289"/>
            <p:cNvSpPr>
              <a:spLocks noChangeShapeType="1"/>
            </p:cNvSpPr>
            <p:nvPr/>
          </p:nvSpPr>
          <p:spPr bwMode="auto">
            <a:xfrm flipV="1">
              <a:off x="523350" y="2761149"/>
              <a:ext cx="199921"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4" name="Freeform 288"/>
            <p:cNvSpPr>
              <a:spLocks/>
            </p:cNvSpPr>
            <p:nvPr/>
          </p:nvSpPr>
          <p:spPr bwMode="auto">
            <a:xfrm>
              <a:off x="2378128" y="2146392"/>
              <a:ext cx="338642" cy="766281"/>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5" name="Line 287"/>
            <p:cNvSpPr>
              <a:spLocks noChangeShapeType="1"/>
            </p:cNvSpPr>
            <p:nvPr/>
          </p:nvSpPr>
          <p:spPr bwMode="auto">
            <a:xfrm flipV="1">
              <a:off x="2516033" y="2761149"/>
              <a:ext cx="200737"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6" name="Freeform 286"/>
            <p:cNvSpPr>
              <a:spLocks/>
            </p:cNvSpPr>
            <p:nvPr/>
          </p:nvSpPr>
          <p:spPr bwMode="auto">
            <a:xfrm>
              <a:off x="661255" y="2146392"/>
              <a:ext cx="1917611" cy="151525"/>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7" name="Line 285"/>
            <p:cNvSpPr>
              <a:spLocks noChangeShapeType="1"/>
            </p:cNvSpPr>
            <p:nvPr/>
          </p:nvSpPr>
          <p:spPr bwMode="auto">
            <a:xfrm flipV="1">
              <a:off x="2378128" y="2146392"/>
              <a:ext cx="200737"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8" name="Line 284"/>
            <p:cNvSpPr>
              <a:spLocks noChangeShapeType="1"/>
            </p:cNvSpPr>
            <p:nvPr/>
          </p:nvSpPr>
          <p:spPr bwMode="auto">
            <a:xfrm flipH="1" flipV="1">
              <a:off x="2378128" y="2297917"/>
              <a:ext cx="137905" cy="614757"/>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09" name="Line 283"/>
            <p:cNvSpPr>
              <a:spLocks noChangeShapeType="1"/>
            </p:cNvSpPr>
            <p:nvPr/>
          </p:nvSpPr>
          <p:spPr bwMode="auto">
            <a:xfrm flipH="1">
              <a:off x="661255" y="2297917"/>
              <a:ext cx="1716874"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0" name="Line 282"/>
            <p:cNvSpPr>
              <a:spLocks noChangeShapeType="1"/>
            </p:cNvSpPr>
            <p:nvPr/>
          </p:nvSpPr>
          <p:spPr bwMode="auto">
            <a:xfrm flipH="1">
              <a:off x="523350" y="2297917"/>
              <a:ext cx="137905" cy="614757"/>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1" name="Line 281"/>
            <p:cNvSpPr>
              <a:spLocks noChangeShapeType="1"/>
            </p:cNvSpPr>
            <p:nvPr/>
          </p:nvSpPr>
          <p:spPr bwMode="auto">
            <a:xfrm>
              <a:off x="523350" y="2912674"/>
              <a:ext cx="1992683"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2" name="Freeform 280"/>
            <p:cNvSpPr>
              <a:spLocks/>
            </p:cNvSpPr>
            <p:nvPr/>
          </p:nvSpPr>
          <p:spPr bwMode="auto">
            <a:xfrm>
              <a:off x="92237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3" name="Freeform 279"/>
            <p:cNvSpPr>
              <a:spLocks/>
            </p:cNvSpPr>
            <p:nvPr/>
          </p:nvSpPr>
          <p:spPr bwMode="auto">
            <a:xfrm>
              <a:off x="92237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4" name="Freeform 278"/>
            <p:cNvSpPr>
              <a:spLocks/>
            </p:cNvSpPr>
            <p:nvPr/>
          </p:nvSpPr>
          <p:spPr bwMode="auto">
            <a:xfrm>
              <a:off x="1321403"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5" name="Freeform 277"/>
            <p:cNvSpPr>
              <a:spLocks/>
            </p:cNvSpPr>
            <p:nvPr/>
          </p:nvSpPr>
          <p:spPr bwMode="auto">
            <a:xfrm>
              <a:off x="1321403"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6" name="Freeform 276"/>
            <p:cNvSpPr>
              <a:spLocks/>
            </p:cNvSpPr>
            <p:nvPr/>
          </p:nvSpPr>
          <p:spPr bwMode="auto">
            <a:xfrm>
              <a:off x="1620060"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7" name="Freeform 275"/>
            <p:cNvSpPr>
              <a:spLocks/>
            </p:cNvSpPr>
            <p:nvPr/>
          </p:nvSpPr>
          <p:spPr bwMode="auto">
            <a:xfrm>
              <a:off x="1620060"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8" name="Freeform 274"/>
            <p:cNvSpPr>
              <a:spLocks/>
            </p:cNvSpPr>
            <p:nvPr/>
          </p:nvSpPr>
          <p:spPr bwMode="auto">
            <a:xfrm>
              <a:off x="201908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19" name="Freeform 273"/>
            <p:cNvSpPr>
              <a:spLocks/>
            </p:cNvSpPr>
            <p:nvPr/>
          </p:nvSpPr>
          <p:spPr bwMode="auto">
            <a:xfrm>
              <a:off x="201908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20" name="Rectangle 272"/>
            <p:cNvSpPr>
              <a:spLocks noChangeArrowheads="1"/>
            </p:cNvSpPr>
            <p:nvPr/>
          </p:nvSpPr>
          <p:spPr bwMode="auto">
            <a:xfrm>
              <a:off x="2467073" y="1766035"/>
              <a:ext cx="1108134" cy="30737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1" name="Rectangle 271"/>
            <p:cNvSpPr>
              <a:spLocks noChangeArrowheads="1"/>
            </p:cNvSpPr>
            <p:nvPr/>
          </p:nvSpPr>
          <p:spPr bwMode="auto">
            <a:xfrm>
              <a:off x="3575207" y="1827263"/>
              <a:ext cx="149329" cy="1904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2" name="Rectangle 270"/>
            <p:cNvSpPr>
              <a:spLocks noChangeArrowheads="1"/>
            </p:cNvSpPr>
            <p:nvPr/>
          </p:nvSpPr>
          <p:spPr bwMode="auto">
            <a:xfrm>
              <a:off x="1947278" y="181303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3" name="Rectangle 268"/>
            <p:cNvSpPr>
              <a:spLocks noChangeArrowheads="1"/>
            </p:cNvSpPr>
            <p:nvPr/>
          </p:nvSpPr>
          <p:spPr bwMode="auto">
            <a:xfrm>
              <a:off x="1947278" y="181303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4" name="Rectangle 267"/>
            <p:cNvSpPr>
              <a:spLocks noChangeArrowheads="1"/>
            </p:cNvSpPr>
            <p:nvPr/>
          </p:nvSpPr>
          <p:spPr bwMode="auto">
            <a:xfrm>
              <a:off x="1948910" y="1813039"/>
              <a:ext cx="1090998" cy="23192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5" name="Line 266"/>
            <p:cNvSpPr>
              <a:spLocks noChangeShapeType="1"/>
            </p:cNvSpPr>
            <p:nvPr/>
          </p:nvSpPr>
          <p:spPr bwMode="auto">
            <a:xfrm flipH="1">
              <a:off x="1620060" y="1913230"/>
              <a:ext cx="399026" cy="618"/>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26" name="Rectangle 265"/>
            <p:cNvSpPr>
              <a:spLocks noChangeArrowheads="1"/>
            </p:cNvSpPr>
            <p:nvPr/>
          </p:nvSpPr>
          <p:spPr bwMode="auto">
            <a:xfrm>
              <a:off x="1470731" y="1759850"/>
              <a:ext cx="97921" cy="34634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7" name="Rectangle 264"/>
            <p:cNvSpPr>
              <a:spLocks noChangeArrowheads="1"/>
            </p:cNvSpPr>
            <p:nvPr/>
          </p:nvSpPr>
          <p:spPr bwMode="auto">
            <a:xfrm>
              <a:off x="1470731" y="1759850"/>
              <a:ext cx="97921" cy="34634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8" name="Rectangle 263"/>
            <p:cNvSpPr>
              <a:spLocks noChangeArrowheads="1"/>
            </p:cNvSpPr>
            <p:nvPr/>
          </p:nvSpPr>
          <p:spPr bwMode="auto">
            <a:xfrm>
              <a:off x="1568652" y="1869938"/>
              <a:ext cx="51408" cy="114416"/>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29" name="Rectangle 262"/>
            <p:cNvSpPr>
              <a:spLocks noChangeArrowheads="1"/>
            </p:cNvSpPr>
            <p:nvPr/>
          </p:nvSpPr>
          <p:spPr bwMode="auto">
            <a:xfrm>
              <a:off x="1568652" y="1869938"/>
              <a:ext cx="51408" cy="114416"/>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30" name="Freeform 261"/>
            <p:cNvSpPr>
              <a:spLocks/>
            </p:cNvSpPr>
            <p:nvPr/>
          </p:nvSpPr>
          <p:spPr bwMode="auto">
            <a:xfrm>
              <a:off x="672679" y="1647289"/>
              <a:ext cx="199921" cy="650628"/>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1" name="Line 260"/>
            <p:cNvSpPr>
              <a:spLocks noChangeShapeType="1"/>
            </p:cNvSpPr>
            <p:nvPr/>
          </p:nvSpPr>
          <p:spPr bwMode="auto">
            <a:xfrm flipV="1">
              <a:off x="672679" y="1647289"/>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2" name="Freeform 259"/>
            <p:cNvSpPr>
              <a:spLocks/>
            </p:cNvSpPr>
            <p:nvPr/>
          </p:nvSpPr>
          <p:spPr bwMode="auto">
            <a:xfrm>
              <a:off x="672679" y="2146392"/>
              <a:ext cx="349250" cy="151525"/>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3" name="Line 258"/>
            <p:cNvSpPr>
              <a:spLocks noChangeShapeType="1"/>
            </p:cNvSpPr>
            <p:nvPr/>
          </p:nvSpPr>
          <p:spPr bwMode="auto">
            <a:xfrm flipV="1">
              <a:off x="672679" y="2146392"/>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4" name="Freeform 257"/>
            <p:cNvSpPr>
              <a:spLocks/>
            </p:cNvSpPr>
            <p:nvPr/>
          </p:nvSpPr>
          <p:spPr bwMode="auto">
            <a:xfrm>
              <a:off x="822008" y="1647289"/>
              <a:ext cx="199921" cy="650628"/>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5" name="Line 256"/>
            <p:cNvSpPr>
              <a:spLocks noChangeShapeType="1"/>
            </p:cNvSpPr>
            <p:nvPr/>
          </p:nvSpPr>
          <p:spPr bwMode="auto">
            <a:xfrm flipV="1">
              <a:off x="822008" y="2146392"/>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6" name="Freeform 255"/>
            <p:cNvSpPr>
              <a:spLocks/>
            </p:cNvSpPr>
            <p:nvPr/>
          </p:nvSpPr>
          <p:spPr bwMode="auto">
            <a:xfrm>
              <a:off x="672679" y="1647289"/>
              <a:ext cx="349250" cy="151525"/>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7" name="Line 254"/>
            <p:cNvSpPr>
              <a:spLocks noChangeShapeType="1"/>
            </p:cNvSpPr>
            <p:nvPr/>
          </p:nvSpPr>
          <p:spPr bwMode="auto">
            <a:xfrm flipV="1">
              <a:off x="822008" y="1647289"/>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8" name="Line 253"/>
            <p:cNvSpPr>
              <a:spLocks noChangeShapeType="1"/>
            </p:cNvSpPr>
            <p:nvPr/>
          </p:nvSpPr>
          <p:spPr bwMode="auto">
            <a:xfrm>
              <a:off x="672679" y="1798814"/>
              <a:ext cx="816" cy="499103"/>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39" name="Line 252"/>
            <p:cNvSpPr>
              <a:spLocks noChangeShapeType="1"/>
            </p:cNvSpPr>
            <p:nvPr/>
          </p:nvSpPr>
          <p:spPr bwMode="auto">
            <a:xfrm>
              <a:off x="672679" y="229791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0" name="Line 251"/>
            <p:cNvSpPr>
              <a:spLocks noChangeShapeType="1"/>
            </p:cNvSpPr>
            <p:nvPr/>
          </p:nvSpPr>
          <p:spPr bwMode="auto">
            <a:xfrm flipV="1">
              <a:off x="822008" y="1798814"/>
              <a:ext cx="816" cy="499103"/>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1" name="Line 250"/>
            <p:cNvSpPr>
              <a:spLocks noChangeShapeType="1"/>
            </p:cNvSpPr>
            <p:nvPr/>
          </p:nvSpPr>
          <p:spPr bwMode="auto">
            <a:xfrm flipH="1">
              <a:off x="672679" y="179881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2" name="Rectangle 249"/>
            <p:cNvSpPr>
              <a:spLocks noChangeArrowheads="1"/>
            </p:cNvSpPr>
            <p:nvPr/>
          </p:nvSpPr>
          <p:spPr bwMode="auto">
            <a:xfrm>
              <a:off x="901160" y="1854476"/>
              <a:ext cx="548355" cy="115653"/>
            </a:xfrm>
            <a:prstGeom prst="rect">
              <a:avLst/>
            </a:prstGeom>
            <a:blipFill dpi="0" rotWithShape="0">
              <a:blip r:embed="rId5"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43" name="Rectangle 248"/>
            <p:cNvSpPr>
              <a:spLocks noChangeArrowheads="1"/>
            </p:cNvSpPr>
            <p:nvPr/>
          </p:nvSpPr>
          <p:spPr bwMode="auto">
            <a:xfrm>
              <a:off x="901160" y="1854476"/>
              <a:ext cx="548355"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44" name="Freeform 247"/>
            <p:cNvSpPr>
              <a:spLocks/>
            </p:cNvSpPr>
            <p:nvPr/>
          </p:nvSpPr>
          <p:spPr bwMode="auto">
            <a:xfrm>
              <a:off x="1818349" y="1993013"/>
              <a:ext cx="200737" cy="265941"/>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5" name="Line 246"/>
            <p:cNvSpPr>
              <a:spLocks noChangeShapeType="1"/>
            </p:cNvSpPr>
            <p:nvPr/>
          </p:nvSpPr>
          <p:spPr bwMode="auto">
            <a:xfrm flipV="1">
              <a:off x="1818349" y="1993013"/>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6" name="Freeform 245"/>
            <p:cNvSpPr>
              <a:spLocks/>
            </p:cNvSpPr>
            <p:nvPr/>
          </p:nvSpPr>
          <p:spPr bwMode="auto">
            <a:xfrm>
              <a:off x="1818349" y="2107429"/>
              <a:ext cx="350066" cy="151525"/>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7" name="Line 244"/>
            <p:cNvSpPr>
              <a:spLocks noChangeShapeType="1"/>
            </p:cNvSpPr>
            <p:nvPr/>
          </p:nvSpPr>
          <p:spPr bwMode="auto">
            <a:xfrm flipV="1">
              <a:off x="1818349" y="2107429"/>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8" name="Freeform 243"/>
            <p:cNvSpPr>
              <a:spLocks/>
            </p:cNvSpPr>
            <p:nvPr/>
          </p:nvSpPr>
          <p:spPr bwMode="auto">
            <a:xfrm>
              <a:off x="1967678" y="1993013"/>
              <a:ext cx="200737" cy="265941"/>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49" name="Line 242"/>
            <p:cNvSpPr>
              <a:spLocks noChangeShapeType="1"/>
            </p:cNvSpPr>
            <p:nvPr/>
          </p:nvSpPr>
          <p:spPr bwMode="auto">
            <a:xfrm flipV="1">
              <a:off x="1967678" y="2107429"/>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0" name="Freeform 241"/>
            <p:cNvSpPr>
              <a:spLocks/>
            </p:cNvSpPr>
            <p:nvPr/>
          </p:nvSpPr>
          <p:spPr bwMode="auto">
            <a:xfrm>
              <a:off x="1818349" y="1993013"/>
              <a:ext cx="350066" cy="151525"/>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1" name="Line 240"/>
            <p:cNvSpPr>
              <a:spLocks noChangeShapeType="1"/>
            </p:cNvSpPr>
            <p:nvPr/>
          </p:nvSpPr>
          <p:spPr bwMode="auto">
            <a:xfrm flipV="1">
              <a:off x="1967678" y="1993013"/>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2" name="Line 239"/>
            <p:cNvSpPr>
              <a:spLocks noChangeShapeType="1"/>
            </p:cNvSpPr>
            <p:nvPr/>
          </p:nvSpPr>
          <p:spPr bwMode="auto">
            <a:xfrm>
              <a:off x="1818349" y="2144537"/>
              <a:ext cx="816" cy="114416"/>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3" name="Line 238"/>
            <p:cNvSpPr>
              <a:spLocks noChangeShapeType="1"/>
            </p:cNvSpPr>
            <p:nvPr/>
          </p:nvSpPr>
          <p:spPr bwMode="auto">
            <a:xfrm>
              <a:off x="1818349" y="225895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4" name="Line 237"/>
            <p:cNvSpPr>
              <a:spLocks noChangeShapeType="1"/>
            </p:cNvSpPr>
            <p:nvPr/>
          </p:nvSpPr>
          <p:spPr bwMode="auto">
            <a:xfrm flipV="1">
              <a:off x="1967678" y="2144537"/>
              <a:ext cx="816" cy="114416"/>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5" name="Line 236"/>
            <p:cNvSpPr>
              <a:spLocks noChangeShapeType="1"/>
            </p:cNvSpPr>
            <p:nvPr/>
          </p:nvSpPr>
          <p:spPr bwMode="auto">
            <a:xfrm flipH="1">
              <a:off x="1818349" y="214453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56" name="Rectangle 235"/>
            <p:cNvSpPr>
              <a:spLocks noChangeArrowheads="1"/>
            </p:cNvSpPr>
            <p:nvPr/>
          </p:nvSpPr>
          <p:spPr bwMode="auto">
            <a:xfrm>
              <a:off x="1990526" y="1874267"/>
              <a:ext cx="179521" cy="10019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57" name="Rectangle 234"/>
            <p:cNvSpPr>
              <a:spLocks noChangeArrowheads="1"/>
            </p:cNvSpPr>
            <p:nvPr/>
          </p:nvSpPr>
          <p:spPr bwMode="auto">
            <a:xfrm>
              <a:off x="1990526" y="1874267"/>
              <a:ext cx="179521" cy="10019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58" name="Rectangle 233"/>
            <p:cNvSpPr>
              <a:spLocks noChangeArrowheads="1"/>
            </p:cNvSpPr>
            <p:nvPr/>
          </p:nvSpPr>
          <p:spPr bwMode="auto">
            <a:xfrm>
              <a:off x="1969310" y="174686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59" name="Rectangle 231"/>
            <p:cNvSpPr>
              <a:spLocks noChangeArrowheads="1"/>
            </p:cNvSpPr>
            <p:nvPr/>
          </p:nvSpPr>
          <p:spPr bwMode="auto">
            <a:xfrm>
              <a:off x="1969310" y="174686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60" name="Rectangle 230"/>
            <p:cNvSpPr>
              <a:spLocks noChangeArrowheads="1"/>
            </p:cNvSpPr>
            <p:nvPr/>
          </p:nvSpPr>
          <p:spPr bwMode="auto">
            <a:xfrm>
              <a:off x="1969310" y="1748718"/>
              <a:ext cx="98737" cy="344486"/>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61" name="Rectangle 229"/>
            <p:cNvSpPr>
              <a:spLocks noChangeArrowheads="1"/>
            </p:cNvSpPr>
            <p:nvPr/>
          </p:nvSpPr>
          <p:spPr bwMode="auto">
            <a:xfrm>
              <a:off x="1818349" y="2028884"/>
              <a:ext cx="200737" cy="11565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62" name="Rectangle 228"/>
            <p:cNvSpPr>
              <a:spLocks noChangeArrowheads="1"/>
            </p:cNvSpPr>
            <p:nvPr/>
          </p:nvSpPr>
          <p:spPr bwMode="auto">
            <a:xfrm>
              <a:off x="1818349" y="2028884"/>
              <a:ext cx="200737"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63" name="Line 227"/>
            <p:cNvSpPr>
              <a:spLocks noChangeShapeType="1"/>
            </p:cNvSpPr>
            <p:nvPr/>
          </p:nvSpPr>
          <p:spPr bwMode="auto">
            <a:xfrm>
              <a:off x="3272470" y="1759850"/>
              <a:ext cx="816" cy="309234"/>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64" name="Rectangle 226"/>
            <p:cNvSpPr>
              <a:spLocks noChangeArrowheads="1"/>
            </p:cNvSpPr>
            <p:nvPr/>
          </p:nvSpPr>
          <p:spPr bwMode="auto">
            <a:xfrm>
              <a:off x="897080" y="2354816"/>
              <a:ext cx="1250119" cy="213371"/>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65" name="Rectangle 225"/>
            <p:cNvSpPr>
              <a:spLocks noChangeArrowheads="1"/>
            </p:cNvSpPr>
            <p:nvPr/>
          </p:nvSpPr>
          <p:spPr bwMode="auto">
            <a:xfrm>
              <a:off x="1076612" y="2357051"/>
              <a:ext cx="945772"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Syringe pump</a:t>
              </a:r>
            </a:p>
          </p:txBody>
        </p:sp>
        <p:sp>
          <p:nvSpPr>
            <p:cNvPr id="31066" name="Line 222"/>
            <p:cNvSpPr>
              <a:spLocks noChangeShapeType="1"/>
            </p:cNvSpPr>
            <p:nvPr/>
          </p:nvSpPr>
          <p:spPr bwMode="auto">
            <a:xfrm flipV="1">
              <a:off x="4028550" y="1905000"/>
              <a:ext cx="0" cy="2206065"/>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67" name="Freeform 174"/>
            <p:cNvSpPr>
              <a:spLocks/>
            </p:cNvSpPr>
            <p:nvPr/>
          </p:nvSpPr>
          <p:spPr bwMode="auto">
            <a:xfrm>
              <a:off x="523350" y="2146392"/>
              <a:ext cx="337826" cy="766281"/>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68" name="Line 173"/>
            <p:cNvSpPr>
              <a:spLocks noChangeShapeType="1"/>
            </p:cNvSpPr>
            <p:nvPr/>
          </p:nvSpPr>
          <p:spPr bwMode="auto">
            <a:xfrm flipV="1">
              <a:off x="661255" y="2146392"/>
              <a:ext cx="199921"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69" name="Freeform 172"/>
            <p:cNvSpPr>
              <a:spLocks/>
            </p:cNvSpPr>
            <p:nvPr/>
          </p:nvSpPr>
          <p:spPr bwMode="auto">
            <a:xfrm>
              <a:off x="523350" y="2761149"/>
              <a:ext cx="2193420" cy="151525"/>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0" name="Line 171"/>
            <p:cNvSpPr>
              <a:spLocks noChangeShapeType="1"/>
            </p:cNvSpPr>
            <p:nvPr/>
          </p:nvSpPr>
          <p:spPr bwMode="auto">
            <a:xfrm flipV="1">
              <a:off x="523350" y="2761149"/>
              <a:ext cx="199921"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1" name="Freeform 170"/>
            <p:cNvSpPr>
              <a:spLocks/>
            </p:cNvSpPr>
            <p:nvPr/>
          </p:nvSpPr>
          <p:spPr bwMode="auto">
            <a:xfrm>
              <a:off x="2378128" y="2146392"/>
              <a:ext cx="338642" cy="766281"/>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2" name="Line 169"/>
            <p:cNvSpPr>
              <a:spLocks noChangeShapeType="1"/>
            </p:cNvSpPr>
            <p:nvPr/>
          </p:nvSpPr>
          <p:spPr bwMode="auto">
            <a:xfrm flipV="1">
              <a:off x="2516033" y="2761149"/>
              <a:ext cx="200737" cy="151525"/>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3" name="Freeform 168"/>
            <p:cNvSpPr>
              <a:spLocks/>
            </p:cNvSpPr>
            <p:nvPr/>
          </p:nvSpPr>
          <p:spPr bwMode="auto">
            <a:xfrm>
              <a:off x="661255" y="2146392"/>
              <a:ext cx="1917611" cy="151525"/>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4" name="Line 167"/>
            <p:cNvSpPr>
              <a:spLocks noChangeShapeType="1"/>
            </p:cNvSpPr>
            <p:nvPr/>
          </p:nvSpPr>
          <p:spPr bwMode="auto">
            <a:xfrm flipV="1">
              <a:off x="2378128" y="2146392"/>
              <a:ext cx="200737" cy="151525"/>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5" name="Line 166"/>
            <p:cNvSpPr>
              <a:spLocks noChangeShapeType="1"/>
            </p:cNvSpPr>
            <p:nvPr/>
          </p:nvSpPr>
          <p:spPr bwMode="auto">
            <a:xfrm flipH="1" flipV="1">
              <a:off x="2378128" y="2297917"/>
              <a:ext cx="137905" cy="614757"/>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6" name="Line 165"/>
            <p:cNvSpPr>
              <a:spLocks noChangeShapeType="1"/>
            </p:cNvSpPr>
            <p:nvPr/>
          </p:nvSpPr>
          <p:spPr bwMode="auto">
            <a:xfrm flipH="1">
              <a:off x="661255" y="2297917"/>
              <a:ext cx="1716874"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7" name="Line 164"/>
            <p:cNvSpPr>
              <a:spLocks noChangeShapeType="1"/>
            </p:cNvSpPr>
            <p:nvPr/>
          </p:nvSpPr>
          <p:spPr bwMode="auto">
            <a:xfrm flipH="1">
              <a:off x="523350" y="2297917"/>
              <a:ext cx="137905" cy="614757"/>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8" name="Line 163"/>
            <p:cNvSpPr>
              <a:spLocks noChangeShapeType="1"/>
            </p:cNvSpPr>
            <p:nvPr/>
          </p:nvSpPr>
          <p:spPr bwMode="auto">
            <a:xfrm>
              <a:off x="523350" y="2912674"/>
              <a:ext cx="1992683" cy="61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79" name="Freeform 162"/>
            <p:cNvSpPr>
              <a:spLocks/>
            </p:cNvSpPr>
            <p:nvPr/>
          </p:nvSpPr>
          <p:spPr bwMode="auto">
            <a:xfrm>
              <a:off x="92237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0" name="Freeform 161"/>
            <p:cNvSpPr>
              <a:spLocks/>
            </p:cNvSpPr>
            <p:nvPr/>
          </p:nvSpPr>
          <p:spPr bwMode="auto">
            <a:xfrm>
              <a:off x="92237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1" name="Freeform 160"/>
            <p:cNvSpPr>
              <a:spLocks/>
            </p:cNvSpPr>
            <p:nvPr/>
          </p:nvSpPr>
          <p:spPr bwMode="auto">
            <a:xfrm>
              <a:off x="1321403"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2" name="Freeform 159"/>
            <p:cNvSpPr>
              <a:spLocks/>
            </p:cNvSpPr>
            <p:nvPr/>
          </p:nvSpPr>
          <p:spPr bwMode="auto">
            <a:xfrm>
              <a:off x="1321403"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3" name="Freeform 158"/>
            <p:cNvSpPr>
              <a:spLocks/>
            </p:cNvSpPr>
            <p:nvPr/>
          </p:nvSpPr>
          <p:spPr bwMode="auto">
            <a:xfrm>
              <a:off x="1620060"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4" name="Freeform 157"/>
            <p:cNvSpPr>
              <a:spLocks/>
            </p:cNvSpPr>
            <p:nvPr/>
          </p:nvSpPr>
          <p:spPr bwMode="auto">
            <a:xfrm>
              <a:off x="1620060" y="2644259"/>
              <a:ext cx="198289" cy="76690"/>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5" name="Freeform 156"/>
            <p:cNvSpPr>
              <a:spLocks/>
            </p:cNvSpPr>
            <p:nvPr/>
          </p:nvSpPr>
          <p:spPr bwMode="auto">
            <a:xfrm>
              <a:off x="201908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6" name="Freeform 155"/>
            <p:cNvSpPr>
              <a:spLocks/>
            </p:cNvSpPr>
            <p:nvPr/>
          </p:nvSpPr>
          <p:spPr bwMode="auto">
            <a:xfrm>
              <a:off x="2019086" y="2644259"/>
              <a:ext cx="199921" cy="76690"/>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87" name="Rectangle 154"/>
            <p:cNvSpPr>
              <a:spLocks noChangeArrowheads="1"/>
            </p:cNvSpPr>
            <p:nvPr/>
          </p:nvSpPr>
          <p:spPr bwMode="auto">
            <a:xfrm>
              <a:off x="2467073" y="1766035"/>
              <a:ext cx="1108134" cy="30737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88" name="Rectangle 153"/>
            <p:cNvSpPr>
              <a:spLocks noChangeArrowheads="1"/>
            </p:cNvSpPr>
            <p:nvPr/>
          </p:nvSpPr>
          <p:spPr bwMode="auto">
            <a:xfrm>
              <a:off x="3575207" y="1827263"/>
              <a:ext cx="149329" cy="1904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89" name="Rectangle 152"/>
            <p:cNvSpPr>
              <a:spLocks noChangeArrowheads="1"/>
            </p:cNvSpPr>
            <p:nvPr/>
          </p:nvSpPr>
          <p:spPr bwMode="auto">
            <a:xfrm>
              <a:off x="1947278" y="181303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0" name="Rectangle 150"/>
            <p:cNvSpPr>
              <a:spLocks noChangeArrowheads="1"/>
            </p:cNvSpPr>
            <p:nvPr/>
          </p:nvSpPr>
          <p:spPr bwMode="auto">
            <a:xfrm>
              <a:off x="1947278" y="1813039"/>
              <a:ext cx="1090998" cy="23192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1" name="Rectangle 149"/>
            <p:cNvSpPr>
              <a:spLocks noChangeArrowheads="1"/>
            </p:cNvSpPr>
            <p:nvPr/>
          </p:nvSpPr>
          <p:spPr bwMode="auto">
            <a:xfrm>
              <a:off x="1948910" y="1813039"/>
              <a:ext cx="1090998" cy="23192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2" name="Line 148"/>
            <p:cNvSpPr>
              <a:spLocks noChangeShapeType="1"/>
            </p:cNvSpPr>
            <p:nvPr/>
          </p:nvSpPr>
          <p:spPr bwMode="auto">
            <a:xfrm flipH="1">
              <a:off x="1620060" y="1913230"/>
              <a:ext cx="399026" cy="618"/>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93" name="Rectangle 147"/>
            <p:cNvSpPr>
              <a:spLocks noChangeArrowheads="1"/>
            </p:cNvSpPr>
            <p:nvPr/>
          </p:nvSpPr>
          <p:spPr bwMode="auto">
            <a:xfrm>
              <a:off x="1470731" y="1759850"/>
              <a:ext cx="97921" cy="34634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4" name="Rectangle 146"/>
            <p:cNvSpPr>
              <a:spLocks noChangeArrowheads="1"/>
            </p:cNvSpPr>
            <p:nvPr/>
          </p:nvSpPr>
          <p:spPr bwMode="auto">
            <a:xfrm>
              <a:off x="1470731" y="1759850"/>
              <a:ext cx="97921" cy="34634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5" name="Rectangle 145"/>
            <p:cNvSpPr>
              <a:spLocks noChangeArrowheads="1"/>
            </p:cNvSpPr>
            <p:nvPr/>
          </p:nvSpPr>
          <p:spPr bwMode="auto">
            <a:xfrm>
              <a:off x="1568652" y="1869938"/>
              <a:ext cx="51408" cy="114416"/>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6" name="Rectangle 144"/>
            <p:cNvSpPr>
              <a:spLocks noChangeArrowheads="1"/>
            </p:cNvSpPr>
            <p:nvPr/>
          </p:nvSpPr>
          <p:spPr bwMode="auto">
            <a:xfrm>
              <a:off x="1568652" y="1869938"/>
              <a:ext cx="51408" cy="114416"/>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097" name="Freeform 143"/>
            <p:cNvSpPr>
              <a:spLocks/>
            </p:cNvSpPr>
            <p:nvPr/>
          </p:nvSpPr>
          <p:spPr bwMode="auto">
            <a:xfrm>
              <a:off x="672679" y="1647289"/>
              <a:ext cx="199921" cy="650628"/>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98" name="Line 142"/>
            <p:cNvSpPr>
              <a:spLocks noChangeShapeType="1"/>
            </p:cNvSpPr>
            <p:nvPr/>
          </p:nvSpPr>
          <p:spPr bwMode="auto">
            <a:xfrm flipV="1">
              <a:off x="672679" y="1647289"/>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099" name="Freeform 141"/>
            <p:cNvSpPr>
              <a:spLocks/>
            </p:cNvSpPr>
            <p:nvPr/>
          </p:nvSpPr>
          <p:spPr bwMode="auto">
            <a:xfrm>
              <a:off x="672679" y="2146392"/>
              <a:ext cx="349250" cy="151525"/>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0" name="Line 140"/>
            <p:cNvSpPr>
              <a:spLocks noChangeShapeType="1"/>
            </p:cNvSpPr>
            <p:nvPr/>
          </p:nvSpPr>
          <p:spPr bwMode="auto">
            <a:xfrm flipV="1">
              <a:off x="672679" y="2146392"/>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1" name="Freeform 139"/>
            <p:cNvSpPr>
              <a:spLocks/>
            </p:cNvSpPr>
            <p:nvPr/>
          </p:nvSpPr>
          <p:spPr bwMode="auto">
            <a:xfrm>
              <a:off x="822008" y="1647289"/>
              <a:ext cx="199921" cy="650628"/>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2" name="Line 138"/>
            <p:cNvSpPr>
              <a:spLocks noChangeShapeType="1"/>
            </p:cNvSpPr>
            <p:nvPr/>
          </p:nvSpPr>
          <p:spPr bwMode="auto">
            <a:xfrm flipV="1">
              <a:off x="822008" y="2146392"/>
              <a:ext cx="199921"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3" name="Freeform 137"/>
            <p:cNvSpPr>
              <a:spLocks/>
            </p:cNvSpPr>
            <p:nvPr/>
          </p:nvSpPr>
          <p:spPr bwMode="auto">
            <a:xfrm>
              <a:off x="672679" y="1647289"/>
              <a:ext cx="349250" cy="151525"/>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4" name="Line 136"/>
            <p:cNvSpPr>
              <a:spLocks noChangeShapeType="1"/>
            </p:cNvSpPr>
            <p:nvPr/>
          </p:nvSpPr>
          <p:spPr bwMode="auto">
            <a:xfrm flipV="1">
              <a:off x="822008" y="1647289"/>
              <a:ext cx="199921"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5" name="Line 135"/>
            <p:cNvSpPr>
              <a:spLocks noChangeShapeType="1"/>
            </p:cNvSpPr>
            <p:nvPr/>
          </p:nvSpPr>
          <p:spPr bwMode="auto">
            <a:xfrm>
              <a:off x="672679" y="1798814"/>
              <a:ext cx="816" cy="499103"/>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6" name="Line 134"/>
            <p:cNvSpPr>
              <a:spLocks noChangeShapeType="1"/>
            </p:cNvSpPr>
            <p:nvPr/>
          </p:nvSpPr>
          <p:spPr bwMode="auto">
            <a:xfrm>
              <a:off x="672679" y="229791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7" name="Line 133"/>
            <p:cNvSpPr>
              <a:spLocks noChangeShapeType="1"/>
            </p:cNvSpPr>
            <p:nvPr/>
          </p:nvSpPr>
          <p:spPr bwMode="auto">
            <a:xfrm flipV="1">
              <a:off x="822008" y="1798814"/>
              <a:ext cx="816" cy="499103"/>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8" name="Line 132"/>
            <p:cNvSpPr>
              <a:spLocks noChangeShapeType="1"/>
            </p:cNvSpPr>
            <p:nvPr/>
          </p:nvSpPr>
          <p:spPr bwMode="auto">
            <a:xfrm flipH="1">
              <a:off x="672679" y="179881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09" name="Rectangle 131"/>
            <p:cNvSpPr>
              <a:spLocks noChangeArrowheads="1"/>
            </p:cNvSpPr>
            <p:nvPr/>
          </p:nvSpPr>
          <p:spPr bwMode="auto">
            <a:xfrm>
              <a:off x="901160" y="1854476"/>
              <a:ext cx="548355" cy="115653"/>
            </a:xfrm>
            <a:prstGeom prst="rect">
              <a:avLst/>
            </a:prstGeom>
            <a:blipFill dpi="0" rotWithShape="0">
              <a:blip r:embed="rId5"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10" name="Rectangle 130"/>
            <p:cNvSpPr>
              <a:spLocks noChangeArrowheads="1"/>
            </p:cNvSpPr>
            <p:nvPr/>
          </p:nvSpPr>
          <p:spPr bwMode="auto">
            <a:xfrm>
              <a:off x="901160" y="1854476"/>
              <a:ext cx="548355"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11" name="Freeform 129"/>
            <p:cNvSpPr>
              <a:spLocks/>
            </p:cNvSpPr>
            <p:nvPr/>
          </p:nvSpPr>
          <p:spPr bwMode="auto">
            <a:xfrm>
              <a:off x="1818349" y="1993013"/>
              <a:ext cx="200737" cy="265941"/>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2" name="Line 128"/>
            <p:cNvSpPr>
              <a:spLocks noChangeShapeType="1"/>
            </p:cNvSpPr>
            <p:nvPr/>
          </p:nvSpPr>
          <p:spPr bwMode="auto">
            <a:xfrm flipV="1">
              <a:off x="1818349" y="1993013"/>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3" name="Freeform 127"/>
            <p:cNvSpPr>
              <a:spLocks/>
            </p:cNvSpPr>
            <p:nvPr/>
          </p:nvSpPr>
          <p:spPr bwMode="auto">
            <a:xfrm>
              <a:off x="1818349" y="2107429"/>
              <a:ext cx="350066" cy="151525"/>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4" name="Line 126"/>
            <p:cNvSpPr>
              <a:spLocks noChangeShapeType="1"/>
            </p:cNvSpPr>
            <p:nvPr/>
          </p:nvSpPr>
          <p:spPr bwMode="auto">
            <a:xfrm flipV="1">
              <a:off x="1818349" y="2107429"/>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5" name="Freeform 125"/>
            <p:cNvSpPr>
              <a:spLocks/>
            </p:cNvSpPr>
            <p:nvPr/>
          </p:nvSpPr>
          <p:spPr bwMode="auto">
            <a:xfrm>
              <a:off x="1967678" y="1993013"/>
              <a:ext cx="200737" cy="265941"/>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6" name="Line 124"/>
            <p:cNvSpPr>
              <a:spLocks noChangeShapeType="1"/>
            </p:cNvSpPr>
            <p:nvPr/>
          </p:nvSpPr>
          <p:spPr bwMode="auto">
            <a:xfrm flipV="1">
              <a:off x="1967678" y="2107429"/>
              <a:ext cx="200737" cy="151525"/>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7" name="Freeform 123"/>
            <p:cNvSpPr>
              <a:spLocks/>
            </p:cNvSpPr>
            <p:nvPr/>
          </p:nvSpPr>
          <p:spPr bwMode="auto">
            <a:xfrm>
              <a:off x="1818349" y="1993013"/>
              <a:ext cx="350066" cy="151525"/>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8" name="Line 122"/>
            <p:cNvSpPr>
              <a:spLocks noChangeShapeType="1"/>
            </p:cNvSpPr>
            <p:nvPr/>
          </p:nvSpPr>
          <p:spPr bwMode="auto">
            <a:xfrm flipV="1">
              <a:off x="1967678" y="1993013"/>
              <a:ext cx="200737" cy="151525"/>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19" name="Line 121"/>
            <p:cNvSpPr>
              <a:spLocks noChangeShapeType="1"/>
            </p:cNvSpPr>
            <p:nvPr/>
          </p:nvSpPr>
          <p:spPr bwMode="auto">
            <a:xfrm>
              <a:off x="1818349" y="2144537"/>
              <a:ext cx="816" cy="114416"/>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20" name="Line 120"/>
            <p:cNvSpPr>
              <a:spLocks noChangeShapeType="1"/>
            </p:cNvSpPr>
            <p:nvPr/>
          </p:nvSpPr>
          <p:spPr bwMode="auto">
            <a:xfrm>
              <a:off x="1818349" y="2258954"/>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21" name="Line 119"/>
            <p:cNvSpPr>
              <a:spLocks noChangeShapeType="1"/>
            </p:cNvSpPr>
            <p:nvPr/>
          </p:nvSpPr>
          <p:spPr bwMode="auto">
            <a:xfrm flipV="1">
              <a:off x="1967678" y="2144537"/>
              <a:ext cx="816" cy="114416"/>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22" name="Line 118"/>
            <p:cNvSpPr>
              <a:spLocks noChangeShapeType="1"/>
            </p:cNvSpPr>
            <p:nvPr/>
          </p:nvSpPr>
          <p:spPr bwMode="auto">
            <a:xfrm flipH="1">
              <a:off x="1818349" y="2144537"/>
              <a:ext cx="149329" cy="61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23" name="Rectangle 117"/>
            <p:cNvSpPr>
              <a:spLocks noChangeArrowheads="1"/>
            </p:cNvSpPr>
            <p:nvPr/>
          </p:nvSpPr>
          <p:spPr bwMode="auto">
            <a:xfrm>
              <a:off x="1990526" y="1874267"/>
              <a:ext cx="179521" cy="100192"/>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4" name="Rectangle 116"/>
            <p:cNvSpPr>
              <a:spLocks noChangeArrowheads="1"/>
            </p:cNvSpPr>
            <p:nvPr/>
          </p:nvSpPr>
          <p:spPr bwMode="auto">
            <a:xfrm>
              <a:off x="1990526" y="1874267"/>
              <a:ext cx="179521" cy="100192"/>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5" name="Rectangle 115"/>
            <p:cNvSpPr>
              <a:spLocks noChangeArrowheads="1"/>
            </p:cNvSpPr>
            <p:nvPr/>
          </p:nvSpPr>
          <p:spPr bwMode="auto">
            <a:xfrm>
              <a:off x="1969310" y="174686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6" name="Rectangle 113"/>
            <p:cNvSpPr>
              <a:spLocks noChangeArrowheads="1"/>
            </p:cNvSpPr>
            <p:nvPr/>
          </p:nvSpPr>
          <p:spPr bwMode="auto">
            <a:xfrm>
              <a:off x="1969310" y="1746863"/>
              <a:ext cx="100369" cy="346342"/>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7" name="Rectangle 112"/>
            <p:cNvSpPr>
              <a:spLocks noChangeArrowheads="1"/>
            </p:cNvSpPr>
            <p:nvPr/>
          </p:nvSpPr>
          <p:spPr bwMode="auto">
            <a:xfrm>
              <a:off x="1969310" y="1748718"/>
              <a:ext cx="98737" cy="344486"/>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8" name="Rectangle 111"/>
            <p:cNvSpPr>
              <a:spLocks noChangeArrowheads="1"/>
            </p:cNvSpPr>
            <p:nvPr/>
          </p:nvSpPr>
          <p:spPr bwMode="auto">
            <a:xfrm>
              <a:off x="1818349" y="2028884"/>
              <a:ext cx="200737" cy="11565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29" name="Rectangle 110"/>
            <p:cNvSpPr>
              <a:spLocks noChangeArrowheads="1"/>
            </p:cNvSpPr>
            <p:nvPr/>
          </p:nvSpPr>
          <p:spPr bwMode="auto">
            <a:xfrm>
              <a:off x="1818349" y="2028884"/>
              <a:ext cx="200737" cy="11565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30" name="Line 109"/>
            <p:cNvSpPr>
              <a:spLocks noChangeShapeType="1"/>
            </p:cNvSpPr>
            <p:nvPr/>
          </p:nvSpPr>
          <p:spPr bwMode="auto">
            <a:xfrm>
              <a:off x="3272470" y="1759850"/>
              <a:ext cx="816" cy="309234"/>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31" name="Rectangle 108"/>
            <p:cNvSpPr>
              <a:spLocks noChangeArrowheads="1"/>
            </p:cNvSpPr>
            <p:nvPr/>
          </p:nvSpPr>
          <p:spPr bwMode="auto">
            <a:xfrm>
              <a:off x="897080" y="2354816"/>
              <a:ext cx="1250119" cy="213371"/>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31132" name="Line 105"/>
            <p:cNvSpPr>
              <a:spLocks noChangeShapeType="1"/>
            </p:cNvSpPr>
            <p:nvPr/>
          </p:nvSpPr>
          <p:spPr bwMode="auto">
            <a:xfrm>
              <a:off x="3723751" y="1905000"/>
              <a:ext cx="304800" cy="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33" name="TextBox 441"/>
            <p:cNvSpPr txBox="1">
              <a:spLocks noChangeArrowheads="1"/>
            </p:cNvSpPr>
            <p:nvPr/>
          </p:nvSpPr>
          <p:spPr bwMode="auto">
            <a:xfrm>
              <a:off x="2359967" y="1447800"/>
              <a:ext cx="1524000" cy="338554"/>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sz="1600" dirty="0">
                  <a:solidFill>
                    <a:srgbClr val="000000"/>
                  </a:solidFill>
                  <a:ea typeface="Batang" pitchFamily="18" charset="-127"/>
                  <a:cs typeface="Arial" pitchFamily="34" charset="0"/>
                </a:rPr>
                <a:t>Nanoreporters</a:t>
              </a:r>
            </a:p>
          </p:txBody>
        </p:sp>
        <p:sp>
          <p:nvSpPr>
            <p:cNvPr id="31134" name="TextBox 442"/>
            <p:cNvSpPr txBox="1">
              <a:spLocks noChangeArrowheads="1"/>
            </p:cNvSpPr>
            <p:nvPr/>
          </p:nvSpPr>
          <p:spPr bwMode="auto">
            <a:xfrm>
              <a:off x="2199750" y="3657600"/>
              <a:ext cx="1600200" cy="338554"/>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sz="1600">
                  <a:solidFill>
                    <a:srgbClr val="000000"/>
                  </a:solidFill>
                  <a:ea typeface="Batang" pitchFamily="18" charset="-127"/>
                  <a:cs typeface="Arial" pitchFamily="34" charset="0"/>
                </a:rPr>
                <a:t>Na</a:t>
              </a:r>
              <a:r>
                <a:rPr lang="en-US" sz="1600" baseline="-25000">
                  <a:solidFill>
                    <a:srgbClr val="000000"/>
                  </a:solidFill>
                  <a:ea typeface="Batang" pitchFamily="18" charset="-127"/>
                  <a:cs typeface="Arial" pitchFamily="34" charset="0"/>
                </a:rPr>
                <a:t>2</a:t>
              </a:r>
              <a:r>
                <a:rPr lang="en-US" sz="1600">
                  <a:solidFill>
                    <a:srgbClr val="000000"/>
                  </a:solidFill>
                  <a:ea typeface="Batang" pitchFamily="18" charset="-127"/>
                  <a:cs typeface="Arial" pitchFamily="34" charset="0"/>
                </a:rPr>
                <a:t>S solution </a:t>
              </a:r>
            </a:p>
          </p:txBody>
        </p:sp>
        <p:cxnSp>
          <p:nvCxnSpPr>
            <p:cNvPr id="31135" name="AutoShape 6"/>
            <p:cNvCxnSpPr>
              <a:cxnSpLocks noChangeShapeType="1"/>
            </p:cNvCxnSpPr>
            <p:nvPr/>
          </p:nvCxnSpPr>
          <p:spPr bwMode="auto">
            <a:xfrm>
              <a:off x="7381350" y="4419600"/>
              <a:ext cx="505923" cy="0"/>
            </a:xfrm>
            <a:prstGeom prst="straightConnector1">
              <a:avLst/>
            </a:prstGeom>
            <a:noFill/>
            <a:ln w="9525">
              <a:solidFill>
                <a:srgbClr val="000000"/>
              </a:solidFill>
              <a:round/>
              <a:headEnd/>
              <a:tailEnd type="triangle" w="med" len="med"/>
            </a:ln>
          </p:spPr>
        </p:cxnSp>
        <p:sp>
          <p:nvSpPr>
            <p:cNvPr id="31136" name="Rectangle 85"/>
            <p:cNvSpPr>
              <a:spLocks noChangeArrowheads="1"/>
            </p:cNvSpPr>
            <p:nvPr/>
          </p:nvSpPr>
          <p:spPr bwMode="auto">
            <a:xfrm>
              <a:off x="6239050" y="3940145"/>
              <a:ext cx="898007"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spectrometer</a:t>
              </a:r>
            </a:p>
          </p:txBody>
        </p:sp>
        <p:sp>
          <p:nvSpPr>
            <p:cNvPr id="31137" name="Rectangle 85"/>
            <p:cNvSpPr>
              <a:spLocks noChangeArrowheads="1"/>
            </p:cNvSpPr>
            <p:nvPr/>
          </p:nvSpPr>
          <p:spPr bwMode="auto">
            <a:xfrm>
              <a:off x="6217056" y="3787240"/>
              <a:ext cx="923781"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Fluorescence</a:t>
              </a:r>
            </a:p>
          </p:txBody>
        </p:sp>
        <p:sp>
          <p:nvSpPr>
            <p:cNvPr id="31138" name="Rectangle 85"/>
            <p:cNvSpPr>
              <a:spLocks noChangeArrowheads="1"/>
            </p:cNvSpPr>
            <p:nvPr/>
          </p:nvSpPr>
          <p:spPr bwMode="auto">
            <a:xfrm>
              <a:off x="6361181" y="2459593"/>
              <a:ext cx="448841"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UV-vis</a:t>
              </a:r>
            </a:p>
          </p:txBody>
        </p:sp>
        <p:sp>
          <p:nvSpPr>
            <p:cNvPr id="31139" name="Rectangle 85"/>
            <p:cNvSpPr>
              <a:spLocks noChangeArrowheads="1"/>
            </p:cNvSpPr>
            <p:nvPr/>
          </p:nvSpPr>
          <p:spPr bwMode="auto">
            <a:xfrm>
              <a:off x="6148849" y="2623117"/>
              <a:ext cx="898007" cy="184666"/>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pitchFamily="34" charset="0"/>
                </a:rPr>
                <a:t>spectrometer</a:t>
              </a:r>
            </a:p>
          </p:txBody>
        </p:sp>
        <p:sp>
          <p:nvSpPr>
            <p:cNvPr id="31140" name="Line 222"/>
            <p:cNvSpPr>
              <a:spLocks noChangeShapeType="1"/>
            </p:cNvSpPr>
            <p:nvPr/>
          </p:nvSpPr>
          <p:spPr bwMode="auto">
            <a:xfrm flipV="1">
              <a:off x="4028079" y="4111065"/>
              <a:ext cx="533692" cy="521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31141" name="Line 222"/>
            <p:cNvSpPr>
              <a:spLocks noChangeShapeType="1"/>
            </p:cNvSpPr>
            <p:nvPr/>
          </p:nvSpPr>
          <p:spPr bwMode="auto">
            <a:xfrm flipV="1">
              <a:off x="4734270" y="3886513"/>
              <a:ext cx="0" cy="309386"/>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grpSp>
      <p:sp>
        <p:nvSpPr>
          <p:cNvPr id="30726" name="Rectangle 13"/>
          <p:cNvSpPr>
            <a:spLocks noChangeArrowheads="1"/>
          </p:cNvSpPr>
          <p:nvPr/>
        </p:nvSpPr>
        <p:spPr bwMode="auto">
          <a:xfrm>
            <a:off x="307975" y="279400"/>
            <a:ext cx="9051925" cy="762000"/>
          </a:xfrm>
          <a:prstGeom prst="rect">
            <a:avLst/>
          </a:prstGeom>
          <a:noFill/>
          <a:ln w="12700">
            <a:noFill/>
            <a:miter lim="800000"/>
            <a:headEnd/>
            <a:tailEnd/>
          </a:ln>
        </p:spPr>
        <p:txBody>
          <a:bodyPr lIns="90488" tIns="44450" rIns="90488" bIns="44450"/>
          <a:lstStyle/>
          <a:p>
            <a:pPr fontAlgn="base">
              <a:spcBef>
                <a:spcPct val="0"/>
              </a:spcBef>
              <a:spcAft>
                <a:spcPct val="0"/>
              </a:spcAft>
            </a:pPr>
            <a:r>
              <a:rPr lang="en-US" altLang="zh-CN" sz="3200">
                <a:solidFill>
                  <a:srgbClr val="0000CC"/>
                </a:solidFill>
                <a:ea typeface="Batang" pitchFamily="18" charset="-127"/>
              </a:rPr>
              <a:t>Apparatus for Breakthrough Study</a:t>
            </a:r>
          </a:p>
          <a:p>
            <a:pPr fontAlgn="base">
              <a:spcBef>
                <a:spcPct val="0"/>
              </a:spcBef>
              <a:spcAft>
                <a:spcPct val="0"/>
              </a:spcAft>
            </a:pPr>
            <a:r>
              <a:rPr lang="en-US" altLang="zh-CN" sz="3200">
                <a:solidFill>
                  <a:srgbClr val="0000CC"/>
                </a:solidFill>
                <a:ea typeface="Batang" pitchFamily="18" charset="-127"/>
              </a:rPr>
              <a:t> </a:t>
            </a:r>
          </a:p>
        </p:txBody>
      </p:sp>
      <p:sp>
        <p:nvSpPr>
          <p:cNvPr id="423"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16</a:t>
            </a:fld>
            <a:endParaRPr lang="en-US" altLang="zh-CN" sz="2000" dirty="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
          <p:cNvSpPr>
            <a:spLocks noChangeArrowheads="1"/>
          </p:cNvSpPr>
          <p:nvPr/>
        </p:nvSpPr>
        <p:spPr bwMode="auto">
          <a:xfrm>
            <a:off x="457200" y="228600"/>
            <a:ext cx="7678738" cy="584200"/>
          </a:xfrm>
          <a:prstGeom prst="rect">
            <a:avLst/>
          </a:prstGeom>
          <a:noFill/>
          <a:ln w="9525">
            <a:noFill/>
            <a:miter lim="800000"/>
            <a:headEnd/>
            <a:tailEnd/>
          </a:ln>
        </p:spPr>
        <p:txBody>
          <a:bodyPr>
            <a:spAutoFit/>
          </a:bodyPr>
          <a:lstStyle/>
          <a:p>
            <a:pPr defTabSz="457200" fontAlgn="base">
              <a:spcBef>
                <a:spcPct val="0"/>
              </a:spcBef>
              <a:spcAft>
                <a:spcPct val="0"/>
              </a:spcAft>
              <a:buFont typeface="Times New Roman" pitchFamily="18" charset="0"/>
              <a:buNone/>
            </a:pPr>
            <a:r>
              <a:rPr lang="en-US" altLang="zh-TW" sz="3200">
                <a:solidFill>
                  <a:srgbClr val="0000CC"/>
                </a:solidFill>
                <a:latin typeface="Calibri" pitchFamily="34" charset="0"/>
                <a:ea typeface="PMingLiU" pitchFamily="18" charset="-120"/>
              </a:rPr>
              <a:t>FP-PVA-fCB</a:t>
            </a:r>
            <a:r>
              <a:rPr lang="zh-TW" altLang="en-US" sz="3200">
                <a:solidFill>
                  <a:srgbClr val="0000CC"/>
                </a:solidFill>
                <a:latin typeface="Calibri" pitchFamily="34" charset="0"/>
                <a:ea typeface="PMingLiU" pitchFamily="18" charset="-120"/>
              </a:rPr>
              <a:t> </a:t>
            </a:r>
            <a:r>
              <a:rPr lang="en-US" altLang="zh-TW" sz="3200">
                <a:solidFill>
                  <a:srgbClr val="0000CC"/>
                </a:solidFill>
                <a:latin typeface="Calibri" pitchFamily="34" charset="0"/>
                <a:ea typeface="PMingLiU" pitchFamily="18" charset="-120"/>
              </a:rPr>
              <a:t>Nanoreporter for H</a:t>
            </a:r>
            <a:r>
              <a:rPr lang="en-US" altLang="zh-TW" sz="3200" baseline="-25000">
                <a:solidFill>
                  <a:srgbClr val="0000CC"/>
                </a:solidFill>
                <a:latin typeface="Calibri" pitchFamily="34" charset="0"/>
                <a:ea typeface="PMingLiU" pitchFamily="18" charset="-120"/>
              </a:rPr>
              <a:t>2</a:t>
            </a:r>
            <a:r>
              <a:rPr lang="en-US" altLang="zh-TW" sz="3200">
                <a:solidFill>
                  <a:srgbClr val="0000CC"/>
                </a:solidFill>
                <a:latin typeface="Calibri" pitchFamily="34" charset="0"/>
                <a:ea typeface="PMingLiU" pitchFamily="18" charset="-120"/>
              </a:rPr>
              <a:t>S Detection</a:t>
            </a:r>
            <a:endParaRPr lang="zh-TW" altLang="en-US" sz="3200">
              <a:solidFill>
                <a:srgbClr val="0000CC"/>
              </a:solidFill>
              <a:latin typeface="Calibri" pitchFamily="34" charset="0"/>
              <a:ea typeface="PMingLiU" pitchFamily="18" charset="-120"/>
            </a:endParaRPr>
          </a:p>
        </p:txBody>
      </p:sp>
      <p:pic>
        <p:nvPicPr>
          <p:cNvPr id="41987" name="圖片 6"/>
          <p:cNvPicPr>
            <a:picLocks noChangeAspect="1" noChangeArrowheads="1"/>
          </p:cNvPicPr>
          <p:nvPr/>
        </p:nvPicPr>
        <p:blipFill>
          <a:blip r:embed="rId3" cstate="print"/>
          <a:srcRect l="4642" t="10818" r="9874" b="6207"/>
          <a:stretch>
            <a:fillRect/>
          </a:stretch>
        </p:blipFill>
        <p:spPr bwMode="auto">
          <a:xfrm>
            <a:off x="1547813" y="1268413"/>
            <a:ext cx="5903912" cy="4248150"/>
          </a:xfrm>
          <a:prstGeom prst="rect">
            <a:avLst/>
          </a:prstGeom>
          <a:noFill/>
          <a:ln w="9525">
            <a:noFill/>
            <a:miter lim="800000"/>
            <a:headEnd/>
            <a:tailEnd/>
          </a:ln>
        </p:spPr>
      </p:pic>
      <p:sp>
        <p:nvSpPr>
          <p:cNvPr id="41988" name="文字方塊 7"/>
          <p:cNvSpPr txBox="1">
            <a:spLocks noChangeArrowheads="1"/>
          </p:cNvSpPr>
          <p:nvPr/>
        </p:nvSpPr>
        <p:spPr bwMode="auto">
          <a:xfrm>
            <a:off x="323850" y="5516563"/>
            <a:ext cx="8569325" cy="954087"/>
          </a:xfrm>
          <a:prstGeom prst="rect">
            <a:avLst/>
          </a:prstGeom>
          <a:noFill/>
          <a:ln w="9525">
            <a:noFill/>
            <a:miter lim="800000"/>
            <a:headEnd/>
            <a:tailEnd/>
          </a:ln>
        </p:spPr>
        <p:txBody>
          <a:bodyPr>
            <a:spAutoFit/>
          </a:bodyPr>
          <a:lstStyle/>
          <a:p>
            <a:pPr marL="342900" indent="-342900" defTabSz="457200" fontAlgn="base">
              <a:spcBef>
                <a:spcPct val="0"/>
              </a:spcBef>
              <a:spcAft>
                <a:spcPct val="0"/>
              </a:spcAft>
              <a:buFont typeface="Wingdings" pitchFamily="2" charset="2"/>
              <a:buChar char="Ø"/>
            </a:pPr>
            <a:r>
              <a:rPr lang="en-US" altLang="zh-TW" sz="1400">
                <a:solidFill>
                  <a:srgbClr val="0000FF"/>
                </a:solidFill>
                <a:ea typeface="Batang" pitchFamily="18" charset="-127"/>
                <a:cs typeface="Arial" pitchFamily="34" charset="0"/>
              </a:rPr>
              <a:t>50 </a:t>
            </a:r>
            <a:r>
              <a:rPr lang="el-GR" altLang="zh-TW" sz="1400">
                <a:solidFill>
                  <a:srgbClr val="0000FF"/>
                </a:solidFill>
                <a:ea typeface="Batang" pitchFamily="18" charset="-127"/>
                <a:cs typeface="Arial" pitchFamily="34" charset="0"/>
              </a:rPr>
              <a:t>μ</a:t>
            </a:r>
            <a:r>
              <a:rPr lang="en-US" altLang="zh-TW" sz="1400">
                <a:solidFill>
                  <a:srgbClr val="0000FF"/>
                </a:solidFill>
                <a:ea typeface="Batang" pitchFamily="18" charset="-127"/>
                <a:cs typeface="Arial" pitchFamily="34" charset="0"/>
              </a:rPr>
              <a:t>M FP-PVA(50k)-FCB and various concentrations of Na</a:t>
            </a:r>
            <a:r>
              <a:rPr lang="en-US" altLang="zh-TW" sz="1400" baseline="-25000">
                <a:solidFill>
                  <a:srgbClr val="0000FF"/>
                </a:solidFill>
                <a:ea typeface="Batang" pitchFamily="18" charset="-127"/>
                <a:cs typeface="Arial" pitchFamily="34" charset="0"/>
              </a:rPr>
              <a:t>2</a:t>
            </a:r>
            <a:r>
              <a:rPr lang="en-US" altLang="zh-TW" sz="1400">
                <a:solidFill>
                  <a:srgbClr val="0000FF"/>
                </a:solidFill>
                <a:ea typeface="Batang" pitchFamily="18" charset="-127"/>
                <a:cs typeface="Arial" pitchFamily="34" charset="0"/>
              </a:rPr>
              <a:t>S</a:t>
            </a:r>
            <a:r>
              <a:rPr lang="en-US" altLang="zh-TW" sz="1400" baseline="-25000">
                <a:solidFill>
                  <a:srgbClr val="0000FF"/>
                </a:solidFill>
                <a:ea typeface="Batang" pitchFamily="18" charset="-127"/>
                <a:cs typeface="Arial" pitchFamily="34" charset="0"/>
              </a:rPr>
              <a:t>(aq)</a:t>
            </a:r>
            <a:r>
              <a:rPr lang="en-US" altLang="zh-TW" sz="1400">
                <a:solidFill>
                  <a:srgbClr val="0000FF"/>
                </a:solidFill>
                <a:ea typeface="Batang" pitchFamily="18" charset="-127"/>
                <a:cs typeface="Arial" pitchFamily="34" charset="0"/>
              </a:rPr>
              <a:t> (0~170 </a:t>
            </a:r>
            <a:r>
              <a:rPr lang="el-GR" altLang="zh-TW" sz="1400">
                <a:solidFill>
                  <a:srgbClr val="0000FF"/>
                </a:solidFill>
                <a:ea typeface="Batang" pitchFamily="18" charset="-127"/>
                <a:cs typeface="Arial" pitchFamily="34" charset="0"/>
              </a:rPr>
              <a:t>μ</a:t>
            </a:r>
            <a:r>
              <a:rPr lang="en-US" altLang="zh-TW" sz="1400">
                <a:solidFill>
                  <a:srgbClr val="0000FF"/>
                </a:solidFill>
                <a:ea typeface="Batang" pitchFamily="18" charset="-127"/>
                <a:cs typeface="Arial" pitchFamily="34" charset="0"/>
              </a:rPr>
              <a:t>M)</a:t>
            </a:r>
            <a:r>
              <a:rPr lang="en-US" altLang="zh-TW" sz="1400" baseline="-25000">
                <a:solidFill>
                  <a:srgbClr val="0000FF"/>
                </a:solidFill>
                <a:ea typeface="Batang" pitchFamily="18" charset="-127"/>
                <a:cs typeface="Arial" pitchFamily="34" charset="0"/>
              </a:rPr>
              <a:t> </a:t>
            </a:r>
            <a:r>
              <a:rPr lang="en-US" altLang="zh-TW" sz="1400">
                <a:solidFill>
                  <a:srgbClr val="0000FF"/>
                </a:solidFill>
                <a:ea typeface="Batang" pitchFamily="18" charset="-127"/>
                <a:cs typeface="Arial" pitchFamily="34" charset="0"/>
              </a:rPr>
              <a:t>were injected to the column simultaneously.</a:t>
            </a:r>
          </a:p>
          <a:p>
            <a:pPr marL="342900" indent="-342900" defTabSz="457200" fontAlgn="base">
              <a:spcBef>
                <a:spcPct val="0"/>
              </a:spcBef>
              <a:spcAft>
                <a:spcPct val="0"/>
              </a:spcAft>
              <a:buFont typeface="Wingdings" pitchFamily="2" charset="2"/>
              <a:buChar char="Ø"/>
            </a:pPr>
            <a:r>
              <a:rPr lang="en-US" altLang="zh-TW" sz="1400">
                <a:solidFill>
                  <a:srgbClr val="0000FF"/>
                </a:solidFill>
                <a:ea typeface="Batang" pitchFamily="18" charset="-127"/>
                <a:cs typeface="Arial" pitchFamily="34" charset="0"/>
              </a:rPr>
              <a:t>The fluorescence increase showed a linear correlation with the injected Na</a:t>
            </a:r>
            <a:r>
              <a:rPr lang="en-US" altLang="zh-TW" sz="1400" baseline="-25000">
                <a:solidFill>
                  <a:srgbClr val="0000FF"/>
                </a:solidFill>
                <a:ea typeface="Batang" pitchFamily="18" charset="-127"/>
                <a:cs typeface="Arial" pitchFamily="34" charset="0"/>
              </a:rPr>
              <a:t>2</a:t>
            </a:r>
            <a:r>
              <a:rPr lang="en-US" altLang="zh-TW" sz="1400">
                <a:solidFill>
                  <a:srgbClr val="0000FF"/>
                </a:solidFill>
                <a:ea typeface="Batang" pitchFamily="18" charset="-127"/>
                <a:cs typeface="Arial" pitchFamily="34" charset="0"/>
              </a:rPr>
              <a:t>S</a:t>
            </a:r>
            <a:r>
              <a:rPr lang="en-US" altLang="zh-TW" sz="1400" baseline="-25000">
                <a:solidFill>
                  <a:srgbClr val="0000FF"/>
                </a:solidFill>
                <a:ea typeface="Batang" pitchFamily="18" charset="-127"/>
                <a:cs typeface="Arial" pitchFamily="34" charset="0"/>
              </a:rPr>
              <a:t>(aq)</a:t>
            </a:r>
            <a:r>
              <a:rPr lang="en-US" altLang="zh-TW" sz="1400">
                <a:solidFill>
                  <a:srgbClr val="0000FF"/>
                </a:solidFill>
                <a:ea typeface="Batang" pitchFamily="18" charset="-127"/>
                <a:cs typeface="Arial" pitchFamily="34" charset="0"/>
              </a:rPr>
              <a:t>, and reached 11-fold enhancement as 70 </a:t>
            </a:r>
            <a:r>
              <a:rPr lang="el-GR" altLang="zh-TW" sz="1400">
                <a:solidFill>
                  <a:srgbClr val="0000FF"/>
                </a:solidFill>
                <a:ea typeface="Batang" pitchFamily="18" charset="-127"/>
                <a:cs typeface="Arial" pitchFamily="34" charset="0"/>
              </a:rPr>
              <a:t>μ</a:t>
            </a:r>
            <a:r>
              <a:rPr lang="en-US" altLang="zh-TW" sz="1400">
                <a:solidFill>
                  <a:srgbClr val="0000FF"/>
                </a:solidFill>
                <a:ea typeface="Batang" pitchFamily="18" charset="-127"/>
                <a:cs typeface="Arial" pitchFamily="34" charset="0"/>
              </a:rPr>
              <a:t>M Na</a:t>
            </a:r>
            <a:r>
              <a:rPr lang="en-US" altLang="zh-TW" sz="1400" baseline="-25000">
                <a:solidFill>
                  <a:srgbClr val="0000FF"/>
                </a:solidFill>
                <a:ea typeface="Batang" pitchFamily="18" charset="-127"/>
                <a:cs typeface="Arial" pitchFamily="34" charset="0"/>
              </a:rPr>
              <a:t>2</a:t>
            </a:r>
            <a:r>
              <a:rPr lang="en-US" altLang="zh-TW" sz="1400">
                <a:solidFill>
                  <a:srgbClr val="0000FF"/>
                </a:solidFill>
                <a:ea typeface="Batang" pitchFamily="18" charset="-127"/>
                <a:cs typeface="Arial" pitchFamily="34" charset="0"/>
              </a:rPr>
              <a:t>S</a:t>
            </a:r>
            <a:r>
              <a:rPr lang="en-US" altLang="zh-TW" sz="1400" baseline="-25000">
                <a:solidFill>
                  <a:srgbClr val="0000FF"/>
                </a:solidFill>
                <a:ea typeface="Batang" pitchFamily="18" charset="-127"/>
                <a:cs typeface="Arial" pitchFamily="34" charset="0"/>
              </a:rPr>
              <a:t>(aq) </a:t>
            </a:r>
            <a:r>
              <a:rPr lang="en-US" altLang="zh-TW" sz="1400">
                <a:solidFill>
                  <a:srgbClr val="0000FF"/>
                </a:solidFill>
                <a:ea typeface="Batang" pitchFamily="18" charset="-127"/>
                <a:cs typeface="Arial" pitchFamily="34" charset="0"/>
              </a:rPr>
              <a:t>reacted with the nanoreporter.  </a:t>
            </a:r>
            <a:endParaRPr lang="zh-TW" altLang="en-US" sz="1400">
              <a:solidFill>
                <a:srgbClr val="0000FF"/>
              </a:solidFill>
              <a:ea typeface="PMingLiU" pitchFamily="18" charset="-120"/>
              <a:cs typeface="Batang" pitchFamily="18" charset="-127"/>
            </a:endParaRPr>
          </a:p>
        </p:txBody>
      </p:sp>
      <p:sp>
        <p:nvSpPr>
          <p:cNvPr id="41989" name="Slide Number Placeholder 5"/>
          <p:cNvSpPr txBox="1">
            <a:spLocks/>
          </p:cNvSpPr>
          <p:nvPr/>
        </p:nvSpPr>
        <p:spPr bwMode="auto">
          <a:xfrm>
            <a:off x="7115175" y="6543675"/>
            <a:ext cx="1905000" cy="457200"/>
          </a:xfrm>
          <a:prstGeom prst="rect">
            <a:avLst/>
          </a:prstGeom>
          <a:noFill/>
          <a:ln w="9525">
            <a:noFill/>
            <a:miter lim="800000"/>
            <a:headEnd/>
            <a:tailEnd/>
          </a:ln>
        </p:spPr>
        <p:txBody>
          <a:bodyPr/>
          <a:lstStyle/>
          <a:p>
            <a:pPr algn="r" defTabSz="457200" eaLnBrk="0" fontAlgn="base" hangingPunct="0">
              <a:spcBef>
                <a:spcPct val="0"/>
              </a:spcBef>
              <a:spcAft>
                <a:spcPct val="0"/>
              </a:spcAft>
            </a:pPr>
            <a:fld id="{2D56B651-07AA-4938-A5C3-A258E0F94B1B}" type="slidenum">
              <a:rPr lang="zh-CN" altLang="en-US" sz="1400">
                <a:solidFill>
                  <a:srgbClr val="000000"/>
                </a:solidFill>
                <a:ea typeface="Osaka" pitchFamily="28" charset="-128"/>
              </a:rPr>
              <a:pPr algn="r" defTabSz="457200" eaLnBrk="0" fontAlgn="base" hangingPunct="0">
                <a:spcBef>
                  <a:spcPct val="0"/>
                </a:spcBef>
                <a:spcAft>
                  <a:spcPct val="0"/>
                </a:spcAft>
              </a:pPr>
              <a:t>17</a:t>
            </a:fld>
            <a:endParaRPr lang="en-US" altLang="zh-CN" sz="1400">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5"/>
          <p:cNvSpPr txBox="1">
            <a:spLocks noChangeArrowheads="1"/>
          </p:cNvSpPr>
          <p:nvPr/>
        </p:nvSpPr>
        <p:spPr bwMode="auto">
          <a:xfrm>
            <a:off x="0" y="830263"/>
            <a:ext cx="9144000" cy="4891083"/>
          </a:xfrm>
          <a:prstGeom prst="rect">
            <a:avLst/>
          </a:prstGeom>
          <a:noFill/>
          <a:ln w="9525">
            <a:noFill/>
            <a:miter lim="800000"/>
            <a:headEnd/>
            <a:tailEnd/>
          </a:ln>
        </p:spPr>
        <p:txBody>
          <a:bodyPr>
            <a:spAutoFit/>
          </a:bodyPr>
          <a:lstStyle/>
          <a:p>
            <a:pPr marL="809625" lvl="1" indent="-358775" fontAlgn="base">
              <a:spcBef>
                <a:spcPct val="0"/>
              </a:spcBef>
              <a:spcAft>
                <a:spcPts val="500"/>
              </a:spcAft>
              <a:buClr>
                <a:srgbClr val="FF9900"/>
              </a:buClr>
              <a:buSzPct val="100000"/>
              <a:tabLst>
                <a:tab pos="465138" algn="l"/>
              </a:tabLst>
            </a:pPr>
            <a:r>
              <a:rPr lang="en-US" altLang="zh-CN" sz="2000" b="1" dirty="0">
                <a:solidFill>
                  <a:srgbClr val="000000"/>
                </a:solidFill>
              </a:rPr>
              <a:t>1. The flow rate and column length only slightly influence the release of probe molecules from </a:t>
            </a:r>
            <a:r>
              <a:rPr lang="en-US" altLang="zh-CN" sz="2000" b="1" dirty="0" err="1">
                <a:solidFill>
                  <a:srgbClr val="000000"/>
                </a:solidFill>
              </a:rPr>
              <a:t>nanoreporters</a:t>
            </a:r>
            <a:endParaRPr lang="en-US" altLang="zh-CN" sz="2000" b="1" dirty="0">
              <a:solidFill>
                <a:srgbClr val="000000"/>
              </a:solidFill>
            </a:endParaRPr>
          </a:p>
          <a:p>
            <a:pPr marL="809625" lvl="1" indent="-358775" fontAlgn="base">
              <a:spcBef>
                <a:spcPct val="0"/>
              </a:spcBef>
              <a:spcAft>
                <a:spcPts val="800"/>
              </a:spcAft>
              <a:buClr>
                <a:srgbClr val="FF9900"/>
              </a:buClr>
              <a:buSzPct val="100000"/>
              <a:tabLst>
                <a:tab pos="465138" algn="l"/>
              </a:tabLst>
            </a:pPr>
            <a:r>
              <a:rPr lang="en-US" altLang="zh-CN" sz="2000" b="1" dirty="0">
                <a:solidFill>
                  <a:srgbClr val="000000"/>
                </a:solidFill>
              </a:rPr>
              <a:t>2. Kinetics study indicates that the desorption equilibrium of TPA* from nanoparticles could be reached in 8 min    </a:t>
            </a:r>
          </a:p>
          <a:p>
            <a:pPr marL="809625" lvl="1" indent="-358775" fontAlgn="base">
              <a:spcBef>
                <a:spcPct val="0"/>
              </a:spcBef>
              <a:spcAft>
                <a:spcPts val="800"/>
              </a:spcAft>
              <a:buClr>
                <a:srgbClr val="FF9900"/>
              </a:buClr>
              <a:buSzPct val="100000"/>
              <a:tabLst>
                <a:tab pos="465138" algn="l"/>
              </a:tabLst>
            </a:pPr>
            <a:r>
              <a:rPr lang="en-US" altLang="zh-CN" sz="2000" b="1" dirty="0">
                <a:solidFill>
                  <a:srgbClr val="000000"/>
                </a:solidFill>
              </a:rPr>
              <a:t>3. New nanoparticles have been prepared that are designed for sensing H</a:t>
            </a:r>
            <a:r>
              <a:rPr lang="en-US" altLang="zh-CN" sz="2000" b="1" baseline="-25000" dirty="0">
                <a:solidFill>
                  <a:srgbClr val="000000"/>
                </a:solidFill>
              </a:rPr>
              <a:t>2</a:t>
            </a:r>
            <a:r>
              <a:rPr lang="en-US" altLang="zh-CN" sz="2000" b="1" dirty="0">
                <a:solidFill>
                  <a:srgbClr val="000000"/>
                </a:solidFill>
              </a:rPr>
              <a:t>S </a:t>
            </a:r>
          </a:p>
          <a:p>
            <a:pPr marL="809625" lvl="1" indent="-358775" fontAlgn="base">
              <a:spcBef>
                <a:spcPct val="0"/>
              </a:spcBef>
              <a:spcAft>
                <a:spcPts val="800"/>
              </a:spcAft>
              <a:buClr>
                <a:srgbClr val="FF9900"/>
              </a:buClr>
              <a:buSzPct val="100000"/>
              <a:tabLst>
                <a:tab pos="465138" algn="l"/>
              </a:tabLst>
            </a:pPr>
            <a:r>
              <a:rPr lang="en-US" altLang="zh-CN" sz="2000" b="1" dirty="0">
                <a:solidFill>
                  <a:srgbClr val="000000"/>
                </a:solidFill>
              </a:rPr>
              <a:t>4. Temperature-responsive magnetite nanoparticles have been developed for imaging reservoirs</a:t>
            </a:r>
          </a:p>
          <a:p>
            <a:pPr marL="809625" lvl="1" indent="-358775" fontAlgn="base">
              <a:spcBef>
                <a:spcPct val="0"/>
              </a:spcBef>
              <a:spcAft>
                <a:spcPts val="500"/>
              </a:spcAft>
              <a:buClr>
                <a:srgbClr val="FF9900"/>
              </a:buClr>
              <a:buSzPct val="100000"/>
              <a:tabLst>
                <a:tab pos="465138" algn="l"/>
              </a:tabLst>
            </a:pPr>
            <a:endParaRPr lang="en-US" altLang="zh-CN" b="1" dirty="0">
              <a:solidFill>
                <a:srgbClr val="000000"/>
              </a:solidFill>
            </a:endParaRPr>
          </a:p>
          <a:p>
            <a:pPr marL="809625" lvl="1" indent="-358775" algn="ctr" fontAlgn="base">
              <a:spcBef>
                <a:spcPct val="0"/>
              </a:spcBef>
              <a:spcAft>
                <a:spcPts val="500"/>
              </a:spcAft>
              <a:buClr>
                <a:srgbClr val="FF9900"/>
              </a:buClr>
              <a:buSzPct val="100000"/>
              <a:tabLst>
                <a:tab pos="465138" algn="l"/>
              </a:tabLst>
            </a:pPr>
            <a:r>
              <a:rPr lang="en-US" altLang="zh-CN" sz="2800" u="sng" dirty="0">
                <a:solidFill>
                  <a:srgbClr val="0000CC"/>
                </a:solidFill>
              </a:rPr>
              <a:t>Future Work</a:t>
            </a:r>
            <a:endParaRPr lang="en-US" altLang="zh-CN" sz="2800" b="1" u="sng" dirty="0">
              <a:solidFill>
                <a:srgbClr val="0000CC"/>
              </a:solidFill>
            </a:endParaRPr>
          </a:p>
          <a:p>
            <a:pPr marL="809625" lvl="1" indent="-358775" fontAlgn="base">
              <a:spcBef>
                <a:spcPct val="0"/>
              </a:spcBef>
              <a:spcAft>
                <a:spcPts val="800"/>
              </a:spcAft>
              <a:buClr>
                <a:srgbClr val="FF9900"/>
              </a:buClr>
              <a:buSzPct val="100000"/>
              <a:buFont typeface="Times New Roman" pitchFamily="18" charset="0"/>
              <a:buNone/>
              <a:tabLst>
                <a:tab pos="465138" algn="l"/>
              </a:tabLst>
            </a:pPr>
            <a:r>
              <a:rPr lang="en-US" altLang="zh-CN" b="1" dirty="0">
                <a:solidFill>
                  <a:srgbClr val="000000"/>
                </a:solidFill>
              </a:rPr>
              <a:t>1. </a:t>
            </a:r>
            <a:r>
              <a:rPr lang="en-US" altLang="zh-CN" sz="2000" b="1" dirty="0">
                <a:solidFill>
                  <a:srgbClr val="000000"/>
                </a:solidFill>
              </a:rPr>
              <a:t>Transport studies of </a:t>
            </a:r>
            <a:r>
              <a:rPr lang="en-US" altLang="zh-CN" sz="2000" b="1" dirty="0" err="1">
                <a:solidFill>
                  <a:srgbClr val="000000"/>
                </a:solidFill>
              </a:rPr>
              <a:t>nanoreporters</a:t>
            </a:r>
            <a:r>
              <a:rPr lang="en-US" altLang="zh-CN" sz="2000" b="1" dirty="0">
                <a:solidFill>
                  <a:srgbClr val="000000"/>
                </a:solidFill>
              </a:rPr>
              <a:t> under more realistic conditions</a:t>
            </a:r>
          </a:p>
          <a:p>
            <a:pPr marL="809625" lvl="1" indent="-358775" fontAlgn="base">
              <a:spcBef>
                <a:spcPct val="0"/>
              </a:spcBef>
              <a:spcAft>
                <a:spcPts val="800"/>
              </a:spcAft>
              <a:buClr>
                <a:srgbClr val="FF9900"/>
              </a:buClr>
              <a:buSzPct val="100000"/>
              <a:tabLst>
                <a:tab pos="465138" algn="l"/>
              </a:tabLst>
            </a:pPr>
            <a:r>
              <a:rPr lang="en-US" altLang="zh-CN" sz="2000" b="1" dirty="0">
                <a:solidFill>
                  <a:srgbClr val="000000"/>
                </a:solidFill>
              </a:rPr>
              <a:t>2. Optimization of the synthesis of H</a:t>
            </a:r>
            <a:r>
              <a:rPr lang="en-US" altLang="zh-CN" sz="2000" b="1" baseline="-25000" dirty="0">
                <a:solidFill>
                  <a:srgbClr val="000000"/>
                </a:solidFill>
              </a:rPr>
              <a:t>2</a:t>
            </a:r>
            <a:r>
              <a:rPr lang="en-US" altLang="zh-CN" sz="2000" b="1" dirty="0">
                <a:solidFill>
                  <a:srgbClr val="000000"/>
                </a:solidFill>
              </a:rPr>
              <a:t>S-responsive </a:t>
            </a:r>
            <a:r>
              <a:rPr lang="en-US" altLang="zh-CN" sz="2000" b="1" dirty="0" err="1">
                <a:solidFill>
                  <a:srgbClr val="000000"/>
                </a:solidFill>
              </a:rPr>
              <a:t>nanoreporters</a:t>
            </a:r>
            <a:r>
              <a:rPr lang="en-US" altLang="zh-CN" sz="2000" b="1" dirty="0">
                <a:solidFill>
                  <a:srgbClr val="000000"/>
                </a:solidFill>
              </a:rPr>
              <a:t> </a:t>
            </a:r>
          </a:p>
          <a:p>
            <a:pPr marL="809625" lvl="1" indent="-358775" fontAlgn="base">
              <a:spcBef>
                <a:spcPct val="0"/>
              </a:spcBef>
              <a:spcAft>
                <a:spcPts val="800"/>
              </a:spcAft>
              <a:buClr>
                <a:srgbClr val="FF9900"/>
              </a:buClr>
              <a:buSzPct val="100000"/>
              <a:tabLst>
                <a:tab pos="465138" algn="l"/>
              </a:tabLst>
            </a:pPr>
            <a:endParaRPr lang="en-US" altLang="zh-CN" sz="2000" b="1" dirty="0">
              <a:solidFill>
                <a:srgbClr val="000000"/>
              </a:solidFill>
            </a:endParaRPr>
          </a:p>
        </p:txBody>
      </p:sp>
      <p:sp>
        <p:nvSpPr>
          <p:cNvPr id="32771" name="Text Box 2"/>
          <p:cNvSpPr>
            <a:spLocks noGrp="1"/>
          </p:cNvSpPr>
          <p:nvPr>
            <p:ph type="title" idx="4294967295"/>
          </p:nvPr>
        </p:nvSpPr>
        <p:spPr>
          <a:xfrm>
            <a:off x="71438" y="228600"/>
            <a:ext cx="9072562" cy="762000"/>
          </a:xfrm>
        </p:spPr>
        <p:txBody>
          <a:bodyPr lIns="90489" tIns="44448" rIns="90489" bIns="44448" anchorCtr="1"/>
          <a:lstStyle/>
          <a:p>
            <a:pPr algn="ctr" eaLnBrk="1" hangingPunct="1"/>
            <a:r>
              <a:rPr lang="en-US" altLang="zh-CN" sz="2800" smtClean="0">
                <a:solidFill>
                  <a:srgbClr val="0000CC"/>
                </a:solidFill>
              </a:rPr>
              <a:t>Conclusions</a:t>
            </a:r>
          </a:p>
        </p:txBody>
      </p:sp>
      <p:sp>
        <p:nvSpPr>
          <p:cNvPr id="6"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18</a:t>
            </a:fld>
            <a:endParaRPr lang="en-US" altLang="zh-CN" sz="2000" dirty="0">
              <a:solidFill>
                <a:srgbClr val="000000"/>
              </a:solidFill>
              <a:ea typeface="Osaka" pitchFamily="28"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24000"/>
            <a:ext cx="7772400" cy="1143000"/>
          </a:xfrm>
        </p:spPr>
        <p:txBody>
          <a:bodyPr/>
          <a:lstStyle/>
          <a:p>
            <a:pPr eaLnBrk="1" hangingPunct="1"/>
            <a:r>
              <a:rPr lang="en-US" altLang="zh-CN" sz="3600" smtClean="0">
                <a:solidFill>
                  <a:srgbClr val="0000CC"/>
                </a:solidFill>
                <a:ea typeface="SimSun" pitchFamily="2" charset="-122"/>
              </a:rPr>
              <a:t>Functionalized Nanoparticles for Enhanced Oil Recovery at High Temperature and Salinity</a:t>
            </a:r>
          </a:p>
        </p:txBody>
      </p:sp>
      <p:sp>
        <p:nvSpPr>
          <p:cNvPr id="30723" name="Rectangle 3"/>
          <p:cNvSpPr>
            <a:spLocks noChangeArrowheads="1"/>
          </p:cNvSpPr>
          <p:nvPr/>
        </p:nvSpPr>
        <p:spPr bwMode="auto">
          <a:xfrm>
            <a:off x="-22946" y="3124200"/>
            <a:ext cx="9223230" cy="318548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zh-CN" sz="2100" dirty="0">
                <a:solidFill>
                  <a:srgbClr val="000000"/>
                </a:solidFill>
                <a:ea typeface="MS PGothic" pitchFamily="34" charset="-128"/>
              </a:rPr>
              <a:t>Gedeng “Gordon” Ruan,</a:t>
            </a:r>
            <a:r>
              <a:rPr lang="en-US" altLang="zh-CN" sz="2100" baseline="30000" dirty="0">
                <a:solidFill>
                  <a:srgbClr val="000000"/>
                </a:solidFill>
                <a:ea typeface="MS PGothic" pitchFamily="34" charset="-128"/>
              </a:rPr>
              <a:t>1 </a:t>
            </a:r>
            <a:r>
              <a:rPr lang="en-US" altLang="zh-CN" sz="2100" dirty="0" err="1">
                <a:solidFill>
                  <a:srgbClr val="000000"/>
                </a:solidFill>
                <a:ea typeface="MS PGothic" pitchFamily="34" charset="-128"/>
              </a:rPr>
              <a:t>Hadi</a:t>
            </a:r>
            <a:r>
              <a:rPr lang="en-US" altLang="zh-CN" sz="2100" dirty="0">
                <a:solidFill>
                  <a:srgbClr val="000000"/>
                </a:solidFill>
                <a:ea typeface="MS PGothic" pitchFamily="34" charset="-128"/>
              </a:rPr>
              <a:t> ShamsiJazeyi,</a:t>
            </a:r>
            <a:r>
              <a:rPr lang="en-US" altLang="zh-CN" sz="2100" baseline="30000" dirty="0">
                <a:solidFill>
                  <a:srgbClr val="000000"/>
                </a:solidFill>
                <a:ea typeface="MS PGothic" pitchFamily="34" charset="-128"/>
              </a:rPr>
              <a:t>2</a:t>
            </a:r>
            <a:r>
              <a:rPr lang="en-US" altLang="zh-CN" sz="2100" dirty="0">
                <a:solidFill>
                  <a:srgbClr val="000000"/>
                </a:solidFill>
                <a:ea typeface="MS PGothic" pitchFamily="34" charset="-128"/>
              </a:rPr>
              <a:t> Chih-Chau “Garry” Hwang,</a:t>
            </a:r>
            <a:r>
              <a:rPr lang="en-US" altLang="zh-CN" sz="2100" baseline="30000" dirty="0">
                <a:solidFill>
                  <a:srgbClr val="000000"/>
                </a:solidFill>
                <a:ea typeface="MS PGothic" pitchFamily="34" charset="-128"/>
              </a:rPr>
              <a:t>1</a:t>
            </a:r>
          </a:p>
          <a:p>
            <a:pPr algn="ctr" eaLnBrk="0" fontAlgn="base" hangingPunct="0">
              <a:spcBef>
                <a:spcPct val="0"/>
              </a:spcBef>
              <a:spcAft>
                <a:spcPct val="0"/>
              </a:spcAft>
            </a:pPr>
            <a:r>
              <a:rPr lang="en-US" altLang="zh-CN" sz="2100" baseline="30000" dirty="0">
                <a:solidFill>
                  <a:srgbClr val="000000"/>
                </a:solidFill>
                <a:ea typeface="MS PGothic" pitchFamily="34" charset="-128"/>
              </a:rPr>
              <a:t> </a:t>
            </a:r>
            <a:r>
              <a:rPr lang="en-US" altLang="zh-CN" sz="2100" dirty="0">
                <a:solidFill>
                  <a:srgbClr val="000000"/>
                </a:solidFill>
                <a:ea typeface="SimSun" pitchFamily="2" charset="-122"/>
              </a:rPr>
              <a:t>Varun Shenoy Gangoli,</a:t>
            </a:r>
            <a:r>
              <a:rPr lang="en-US" altLang="zh-CN" sz="2100" baseline="30000" dirty="0">
                <a:solidFill>
                  <a:srgbClr val="000000"/>
                </a:solidFill>
                <a:ea typeface="SimSun" pitchFamily="2" charset="-122"/>
              </a:rPr>
              <a:t>2 </a:t>
            </a:r>
            <a:r>
              <a:rPr lang="en-US" altLang="zh-CN" sz="2100" dirty="0">
                <a:solidFill>
                  <a:srgbClr val="000000"/>
                </a:solidFill>
                <a:ea typeface="MS PGothic" pitchFamily="34" charset="-128"/>
              </a:rPr>
              <a:t>Zhiwei “Paul” Peng,</a:t>
            </a:r>
            <a:r>
              <a:rPr lang="en-US" altLang="zh-CN" sz="2100" baseline="30000" dirty="0">
                <a:solidFill>
                  <a:srgbClr val="000000"/>
                </a:solidFill>
                <a:ea typeface="MS PGothic" pitchFamily="34" charset="-128"/>
              </a:rPr>
              <a:t>1</a:t>
            </a:r>
            <a:r>
              <a:rPr lang="en-US" altLang="zh-CN" sz="2100" dirty="0">
                <a:solidFill>
                  <a:srgbClr val="000000"/>
                </a:solidFill>
                <a:ea typeface="SimSun" pitchFamily="2" charset="-122"/>
              </a:rPr>
              <a:t> Changsheng “Charles” Xiang</a:t>
            </a:r>
            <a:r>
              <a:rPr lang="en-US" altLang="zh-CN" sz="2100" baseline="30000" dirty="0">
                <a:solidFill>
                  <a:srgbClr val="000000"/>
                </a:solidFill>
                <a:ea typeface="MS PGothic" pitchFamily="34" charset="-128"/>
              </a:rPr>
              <a:t>1</a:t>
            </a:r>
            <a:endParaRPr lang="en-US" altLang="zh-CN" sz="2100" dirty="0">
              <a:solidFill>
                <a:srgbClr val="000000"/>
              </a:solidFill>
              <a:ea typeface="SimSun" pitchFamily="2" charset="-122"/>
            </a:endParaRPr>
          </a:p>
          <a:p>
            <a:pPr algn="ctr" eaLnBrk="0" fontAlgn="base" hangingPunct="0">
              <a:spcBef>
                <a:spcPct val="0"/>
              </a:spcBef>
              <a:spcAft>
                <a:spcPct val="0"/>
              </a:spcAft>
            </a:pPr>
            <a:r>
              <a:rPr lang="en-US" altLang="zh-CN" sz="2100" dirty="0" err="1">
                <a:solidFill>
                  <a:srgbClr val="000000"/>
                </a:solidFill>
                <a:ea typeface="SimSun" pitchFamily="2" charset="-122"/>
              </a:rPr>
              <a:t>Yinhong</a:t>
            </a:r>
            <a:r>
              <a:rPr lang="en-US" altLang="zh-CN" sz="2100" dirty="0">
                <a:solidFill>
                  <a:srgbClr val="000000"/>
                </a:solidFill>
                <a:ea typeface="SimSun" pitchFamily="2" charset="-122"/>
              </a:rPr>
              <a:t> Cheng,</a:t>
            </a:r>
            <a:r>
              <a:rPr lang="en-US" altLang="zh-CN" sz="2100" baseline="30000" dirty="0">
                <a:solidFill>
                  <a:srgbClr val="000000"/>
                </a:solidFill>
                <a:ea typeface="SimSun" pitchFamily="2" charset="-122"/>
              </a:rPr>
              <a:t>2</a:t>
            </a:r>
            <a:r>
              <a:rPr lang="en-US" altLang="zh-CN" sz="2100" dirty="0">
                <a:solidFill>
                  <a:srgbClr val="000000"/>
                </a:solidFill>
                <a:ea typeface="SimSun" pitchFamily="2" charset="-122"/>
              </a:rPr>
              <a:t> Maura Puerto,</a:t>
            </a:r>
            <a:r>
              <a:rPr lang="en-US" altLang="zh-CN" sz="2100" baseline="30000" dirty="0">
                <a:solidFill>
                  <a:srgbClr val="000000"/>
                </a:solidFill>
                <a:ea typeface="SimSun" pitchFamily="2" charset="-122"/>
              </a:rPr>
              <a:t>2</a:t>
            </a:r>
            <a:r>
              <a:rPr lang="en-US" altLang="zh-CN" sz="2100" dirty="0">
                <a:solidFill>
                  <a:srgbClr val="000000"/>
                </a:solidFill>
                <a:ea typeface="SimSun" pitchFamily="2" charset="-122"/>
              </a:rPr>
              <a:t> Rafael Verduzco,</a:t>
            </a:r>
            <a:r>
              <a:rPr lang="en-US" altLang="zh-CN" sz="2100" baseline="30000" dirty="0">
                <a:solidFill>
                  <a:srgbClr val="000000"/>
                </a:solidFill>
                <a:ea typeface="SimSun" pitchFamily="2" charset="-122"/>
              </a:rPr>
              <a:t>2 </a:t>
            </a:r>
            <a:r>
              <a:rPr lang="en-US" altLang="zh-CN" sz="2100" dirty="0">
                <a:solidFill>
                  <a:srgbClr val="000000"/>
                </a:solidFill>
                <a:ea typeface="SimSun" pitchFamily="2" charset="-122"/>
              </a:rPr>
              <a:t>Michael S.Wong,</a:t>
            </a:r>
            <a:r>
              <a:rPr lang="en-US" altLang="zh-CN" sz="2100" baseline="30000" dirty="0">
                <a:solidFill>
                  <a:srgbClr val="000000"/>
                </a:solidFill>
                <a:ea typeface="SimSun" pitchFamily="2" charset="-122"/>
              </a:rPr>
              <a:t>1,2</a:t>
            </a:r>
            <a:r>
              <a:rPr lang="en-US" altLang="zh-CN" sz="2100" dirty="0">
                <a:solidFill>
                  <a:srgbClr val="000000"/>
                </a:solidFill>
                <a:ea typeface="SimSun" pitchFamily="2" charset="-122"/>
              </a:rPr>
              <a:t> </a:t>
            </a:r>
          </a:p>
          <a:p>
            <a:pPr algn="ctr" eaLnBrk="0" fontAlgn="base" hangingPunct="0">
              <a:spcBef>
                <a:spcPct val="0"/>
              </a:spcBef>
              <a:spcAft>
                <a:spcPct val="0"/>
              </a:spcAft>
              <a:buFont typeface="Times New Roman" pitchFamily="18" charset="0"/>
              <a:buNone/>
            </a:pPr>
            <a:r>
              <a:rPr lang="en-US" altLang="zh-CN" sz="2100" dirty="0">
                <a:solidFill>
                  <a:srgbClr val="000000"/>
                </a:solidFill>
                <a:ea typeface="SimSun" pitchFamily="2" charset="-122"/>
              </a:rPr>
              <a:t>Clarence A. Miller,</a:t>
            </a:r>
            <a:r>
              <a:rPr lang="en-US" altLang="zh-CN" sz="2100" baseline="30000" dirty="0">
                <a:solidFill>
                  <a:srgbClr val="000000"/>
                </a:solidFill>
                <a:ea typeface="SimSun" pitchFamily="2" charset="-122"/>
              </a:rPr>
              <a:t>2 </a:t>
            </a:r>
            <a:r>
              <a:rPr lang="en-US" altLang="zh-CN" sz="2100" dirty="0">
                <a:solidFill>
                  <a:srgbClr val="000000"/>
                </a:solidFill>
                <a:ea typeface="SimSun" pitchFamily="2" charset="-122"/>
              </a:rPr>
              <a:t>George J. Hirasaki,</a:t>
            </a:r>
            <a:r>
              <a:rPr lang="en-US" altLang="zh-CN" sz="2100" baseline="30000" dirty="0">
                <a:solidFill>
                  <a:srgbClr val="000000"/>
                </a:solidFill>
                <a:ea typeface="SimSun" pitchFamily="2" charset="-122"/>
              </a:rPr>
              <a:t>2 </a:t>
            </a:r>
            <a:r>
              <a:rPr lang="en-US" altLang="zh-CN" sz="2100" dirty="0">
                <a:solidFill>
                  <a:srgbClr val="000000"/>
                </a:solidFill>
                <a:ea typeface="MS PGothic" pitchFamily="34" charset="-128"/>
              </a:rPr>
              <a:t>James M. Tour</a:t>
            </a:r>
            <a:r>
              <a:rPr lang="en-US" altLang="zh-CN" sz="2100" baseline="30000" dirty="0">
                <a:solidFill>
                  <a:srgbClr val="000000"/>
                </a:solidFill>
                <a:ea typeface="MS PGothic" pitchFamily="34" charset="-128"/>
              </a:rPr>
              <a:t>1</a:t>
            </a:r>
          </a:p>
          <a:p>
            <a:pPr algn="ctr" eaLnBrk="0" fontAlgn="base" hangingPunct="0">
              <a:spcBef>
                <a:spcPct val="0"/>
              </a:spcBef>
              <a:spcAft>
                <a:spcPct val="0"/>
              </a:spcAft>
            </a:pPr>
            <a:endParaRPr lang="en-US" altLang="zh-CN" sz="2100" dirty="0">
              <a:solidFill>
                <a:srgbClr val="000000"/>
              </a:solidFill>
              <a:ea typeface="MS PGothic" pitchFamily="34" charset="-128"/>
            </a:endParaRPr>
          </a:p>
          <a:p>
            <a:pPr algn="ctr" eaLnBrk="0" fontAlgn="base" hangingPunct="0">
              <a:spcBef>
                <a:spcPct val="0"/>
              </a:spcBef>
              <a:spcAft>
                <a:spcPct val="0"/>
              </a:spcAft>
            </a:pPr>
            <a:r>
              <a:rPr lang="en-US" altLang="zh-CN" baseline="30000" dirty="0">
                <a:solidFill>
                  <a:srgbClr val="000000"/>
                </a:solidFill>
                <a:ea typeface="SimSun" pitchFamily="2" charset="-122"/>
              </a:rPr>
              <a:t>1</a:t>
            </a:r>
            <a:r>
              <a:rPr lang="en-US" altLang="zh-CN" dirty="0">
                <a:solidFill>
                  <a:srgbClr val="000000"/>
                </a:solidFill>
                <a:ea typeface="SimSun" pitchFamily="2" charset="-122"/>
              </a:rPr>
              <a:t>Department of Chemistry </a:t>
            </a:r>
          </a:p>
          <a:p>
            <a:pPr algn="ctr" eaLnBrk="0" fontAlgn="base" hangingPunct="0">
              <a:spcBef>
                <a:spcPct val="0"/>
              </a:spcBef>
              <a:spcAft>
                <a:spcPct val="0"/>
              </a:spcAft>
            </a:pPr>
            <a:r>
              <a:rPr lang="en-US" altLang="zh-CN" baseline="30000" dirty="0">
                <a:solidFill>
                  <a:srgbClr val="000000"/>
                </a:solidFill>
                <a:ea typeface="SimSun" pitchFamily="2" charset="-122"/>
              </a:rPr>
              <a:t>3</a:t>
            </a:r>
            <a:r>
              <a:rPr lang="en-US" altLang="zh-CN" dirty="0">
                <a:solidFill>
                  <a:srgbClr val="000000"/>
                </a:solidFill>
                <a:ea typeface="SimSun" pitchFamily="2" charset="-122"/>
              </a:rPr>
              <a:t>Department of Chemical and Biomolecular Engineering</a:t>
            </a:r>
          </a:p>
          <a:p>
            <a:pPr algn="ctr" eaLnBrk="0" fontAlgn="base" hangingPunct="0">
              <a:spcBef>
                <a:spcPct val="0"/>
              </a:spcBef>
              <a:spcAft>
                <a:spcPct val="0"/>
              </a:spcAft>
            </a:pPr>
            <a:endParaRPr lang="en-US" altLang="zh-CN" dirty="0">
              <a:solidFill>
                <a:srgbClr val="000000"/>
              </a:solidFill>
              <a:ea typeface="SimSun" pitchFamily="2" charset="-122"/>
            </a:endParaRPr>
          </a:p>
          <a:p>
            <a:pPr algn="ctr" eaLnBrk="0" fontAlgn="base" hangingPunct="0">
              <a:spcBef>
                <a:spcPct val="0"/>
              </a:spcBef>
              <a:spcAft>
                <a:spcPct val="0"/>
              </a:spcAft>
            </a:pPr>
            <a:r>
              <a:rPr lang="en-US" altLang="zh-CN" dirty="0">
                <a:solidFill>
                  <a:srgbClr val="000000"/>
                </a:solidFill>
                <a:ea typeface="SimSun" pitchFamily="2" charset="-122"/>
              </a:rPr>
              <a:t>Rice University, Houston, TX, 77005</a:t>
            </a:r>
          </a:p>
          <a:p>
            <a:pPr algn="ctr" eaLnBrk="0" fontAlgn="base" hangingPunct="0">
              <a:spcBef>
                <a:spcPct val="0"/>
              </a:spcBef>
              <a:spcAft>
                <a:spcPct val="0"/>
              </a:spcAft>
            </a:pPr>
            <a:endParaRPr lang="en-US" altLang="zh-CN" sz="2400" dirty="0">
              <a:solidFill>
                <a:srgbClr val="000000"/>
              </a:solidFill>
              <a:ea typeface="MS PGothic" pitchFamily="34" charset="-128"/>
            </a:endParaRPr>
          </a:p>
        </p:txBody>
      </p:sp>
      <p:pic>
        <p:nvPicPr>
          <p:cNvPr id="30724" name="Picture 4" descr="RiceLogo"/>
          <p:cNvPicPr>
            <a:picLocks noChangeAspect="1" noChangeArrowheads="1"/>
          </p:cNvPicPr>
          <p:nvPr/>
        </p:nvPicPr>
        <p:blipFill>
          <a:blip r:embed="rId3" cstate="print"/>
          <a:srcRect/>
          <a:stretch>
            <a:fillRect/>
          </a:stretch>
        </p:blipFill>
        <p:spPr bwMode="auto">
          <a:xfrm>
            <a:off x="3267075" y="76200"/>
            <a:ext cx="2752725" cy="1120775"/>
          </a:xfrm>
          <a:prstGeom prst="rect">
            <a:avLst/>
          </a:prstGeom>
          <a:noFill/>
          <a:ln w="9525">
            <a:noFill/>
            <a:miter lim="800000"/>
            <a:headEnd/>
            <a:tailEnd/>
          </a:ln>
        </p:spPr>
      </p:pic>
      <p:sp>
        <p:nvSpPr>
          <p:cNvPr id="30726"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51DFF911-0F55-40AC-8DAE-E24D5D37311A}" type="slidenum">
              <a:rPr lang="zh-CN" altLang="en-US" sz="1400" b="1">
                <a:solidFill>
                  <a:srgbClr val="000000"/>
                </a:solidFill>
              </a:rPr>
              <a:pPr algn="r" eaLnBrk="0" fontAlgn="base" hangingPunct="0">
                <a:spcBef>
                  <a:spcPct val="0"/>
                </a:spcBef>
                <a:spcAft>
                  <a:spcPct val="0"/>
                </a:spcAft>
              </a:pPr>
              <a:t>19</a:t>
            </a:fld>
            <a:endParaRPr lang="en-US" altLang="zh-CN" sz="1400" b="1">
              <a:solidFill>
                <a:srgbClr val="000000"/>
              </a:solidFill>
            </a:endParaRPr>
          </a:p>
        </p:txBody>
      </p:sp>
      <p:sp>
        <p:nvSpPr>
          <p:cNvPr id="7" name="Rectangle 6"/>
          <p:cNvSpPr>
            <a:spLocks noChangeArrowheads="1"/>
          </p:cNvSpPr>
          <p:nvPr/>
        </p:nvSpPr>
        <p:spPr bwMode="auto">
          <a:xfrm>
            <a:off x="457200" y="5943600"/>
            <a:ext cx="8382000" cy="762000"/>
          </a:xfrm>
          <a:prstGeom prst="rect">
            <a:avLst/>
          </a:prstGeom>
          <a:noFill/>
          <a:ln w="12700">
            <a:noFill/>
            <a:miter lim="800000"/>
            <a:headEnd/>
            <a:tailEnd/>
          </a:ln>
        </p:spPr>
        <p:txBody>
          <a:bodyPr lIns="90488" tIns="44450" rIns="90488" bIns="44450"/>
          <a:lstStyle/>
          <a:p>
            <a:pPr algn="ctr" fontAlgn="base">
              <a:spcBef>
                <a:spcPct val="0"/>
              </a:spcBef>
              <a:spcAft>
                <a:spcPct val="0"/>
              </a:spcAft>
            </a:pPr>
            <a:r>
              <a:rPr lang="en-US" altLang="zh-CN" sz="2000" dirty="0" smtClean="0">
                <a:solidFill>
                  <a:srgbClr val="0000CC"/>
                </a:solidFill>
              </a:rPr>
              <a:t>All work presented here was funded in whole or in part by the Advanced Energy Consortium</a:t>
            </a:r>
            <a:endParaRPr lang="en-US" altLang="zh-CN" sz="2000" dirty="0">
              <a:solidFill>
                <a:srgbClr val="0000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smtClean="0"/>
              <a:t>Project Team Members</a:t>
            </a:r>
          </a:p>
        </p:txBody>
      </p:sp>
      <p:pic>
        <p:nvPicPr>
          <p:cNvPr id="32771" name="Picture 3" descr="Rice Logo"/>
          <p:cNvPicPr>
            <a:picLocks noChangeAspect="1" noChangeArrowheads="1"/>
          </p:cNvPicPr>
          <p:nvPr/>
        </p:nvPicPr>
        <p:blipFill>
          <a:blip r:embed="rId3" cstate="print"/>
          <a:srcRect l="-7207" t="-8672" r="-7207" b="-3136"/>
          <a:stretch>
            <a:fillRect/>
          </a:stretch>
        </p:blipFill>
        <p:spPr bwMode="auto">
          <a:xfrm>
            <a:off x="8077200" y="76200"/>
            <a:ext cx="981075" cy="392113"/>
          </a:xfrm>
          <a:prstGeom prst="rect">
            <a:avLst/>
          </a:prstGeom>
          <a:solidFill>
            <a:schemeClr val="bg1"/>
          </a:solid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2024063" y="914400"/>
            <a:ext cx="1651000" cy="1981200"/>
          </a:xfrm>
          <a:prstGeom prst="rect">
            <a:avLst/>
          </a:prstGeom>
          <a:noFill/>
          <a:ln w="12700">
            <a:noFill/>
            <a:miter lim="800000"/>
            <a:headEnd/>
            <a:tailEnd/>
          </a:ln>
        </p:spPr>
      </p:pic>
      <p:pic>
        <p:nvPicPr>
          <p:cNvPr id="32773" name="Picture 5"/>
          <p:cNvPicPr>
            <a:picLocks noChangeAspect="1" noChangeArrowheads="1"/>
          </p:cNvPicPr>
          <p:nvPr/>
        </p:nvPicPr>
        <p:blipFill>
          <a:blip r:embed="rId5" cstate="print"/>
          <a:srcRect b="28590"/>
          <a:stretch>
            <a:fillRect/>
          </a:stretch>
        </p:blipFill>
        <p:spPr bwMode="auto">
          <a:xfrm>
            <a:off x="142875" y="914400"/>
            <a:ext cx="1841500" cy="1981200"/>
          </a:xfrm>
          <a:prstGeom prst="rect">
            <a:avLst/>
          </a:prstGeom>
          <a:noFill/>
          <a:ln w="12700">
            <a:noFill/>
            <a:miter lim="800000"/>
            <a:headEnd/>
            <a:tailEnd/>
          </a:ln>
        </p:spPr>
      </p:pic>
      <p:pic>
        <p:nvPicPr>
          <p:cNvPr id="32774" name="Picture 6"/>
          <p:cNvPicPr>
            <a:picLocks noChangeAspect="1" noChangeArrowheads="1"/>
          </p:cNvPicPr>
          <p:nvPr/>
        </p:nvPicPr>
        <p:blipFill>
          <a:blip r:embed="rId6" cstate="print"/>
          <a:srcRect/>
          <a:stretch>
            <a:fillRect/>
          </a:stretch>
        </p:blipFill>
        <p:spPr bwMode="auto">
          <a:xfrm>
            <a:off x="3714750" y="914400"/>
            <a:ext cx="1595438" cy="1981200"/>
          </a:xfrm>
          <a:prstGeom prst="rect">
            <a:avLst/>
          </a:prstGeom>
          <a:noFill/>
          <a:ln w="12700">
            <a:noFill/>
            <a:miter lim="800000"/>
            <a:headEnd/>
            <a:tailEnd/>
          </a:ln>
        </p:spPr>
      </p:pic>
      <p:pic>
        <p:nvPicPr>
          <p:cNvPr id="32775" name="Picture 7"/>
          <p:cNvPicPr>
            <a:picLocks noChangeAspect="1" noChangeArrowheads="1"/>
          </p:cNvPicPr>
          <p:nvPr/>
        </p:nvPicPr>
        <p:blipFill>
          <a:blip r:embed="rId7" cstate="print"/>
          <a:srcRect l="7652" t="14948" r="49657"/>
          <a:stretch>
            <a:fillRect/>
          </a:stretch>
        </p:blipFill>
        <p:spPr bwMode="auto">
          <a:xfrm>
            <a:off x="242888" y="4191000"/>
            <a:ext cx="1281112" cy="1914525"/>
          </a:xfrm>
          <a:prstGeom prst="rect">
            <a:avLst/>
          </a:prstGeom>
          <a:noFill/>
          <a:ln w="12700">
            <a:noFill/>
            <a:miter lim="800000"/>
            <a:headEnd/>
            <a:tailEnd/>
          </a:ln>
        </p:spPr>
      </p:pic>
      <p:sp>
        <p:nvSpPr>
          <p:cNvPr id="32776" name="Text Box 9"/>
          <p:cNvSpPr txBox="1">
            <a:spLocks noChangeArrowheads="1"/>
          </p:cNvSpPr>
          <p:nvPr/>
        </p:nvSpPr>
        <p:spPr bwMode="auto">
          <a:xfrm>
            <a:off x="457200" y="6172200"/>
            <a:ext cx="706438"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Garry</a:t>
            </a:r>
          </a:p>
        </p:txBody>
      </p:sp>
      <p:pic>
        <p:nvPicPr>
          <p:cNvPr id="32777" name="Picture 10"/>
          <p:cNvPicPr>
            <a:picLocks noChangeAspect="1" noChangeArrowheads="1"/>
          </p:cNvPicPr>
          <p:nvPr/>
        </p:nvPicPr>
        <p:blipFill>
          <a:blip r:embed="rId8" cstate="print"/>
          <a:srcRect l="19649" r="19649" b="16187"/>
          <a:stretch>
            <a:fillRect/>
          </a:stretch>
        </p:blipFill>
        <p:spPr bwMode="auto">
          <a:xfrm>
            <a:off x="7305675" y="928688"/>
            <a:ext cx="1752600" cy="1981200"/>
          </a:xfrm>
          <a:prstGeom prst="rect">
            <a:avLst/>
          </a:prstGeom>
          <a:noFill/>
          <a:ln w="12700">
            <a:noFill/>
            <a:miter lim="800000"/>
            <a:headEnd/>
            <a:tailEnd/>
          </a:ln>
        </p:spPr>
      </p:pic>
      <p:sp>
        <p:nvSpPr>
          <p:cNvPr id="32778" name="Text Box 12"/>
          <p:cNvSpPr txBox="1">
            <a:spLocks noChangeArrowheads="1"/>
          </p:cNvSpPr>
          <p:nvPr/>
        </p:nvSpPr>
        <p:spPr bwMode="auto">
          <a:xfrm>
            <a:off x="8001000" y="2938463"/>
            <a:ext cx="422275"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Lu</a:t>
            </a:r>
          </a:p>
        </p:txBody>
      </p:sp>
      <p:sp>
        <p:nvSpPr>
          <p:cNvPr id="32779" name="Text Box 15"/>
          <p:cNvSpPr txBox="1">
            <a:spLocks noChangeArrowheads="1"/>
          </p:cNvSpPr>
          <p:nvPr/>
        </p:nvSpPr>
        <p:spPr bwMode="auto">
          <a:xfrm>
            <a:off x="2165350" y="2940050"/>
            <a:ext cx="931863"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Mike W.</a:t>
            </a:r>
          </a:p>
        </p:txBody>
      </p:sp>
      <p:sp>
        <p:nvSpPr>
          <p:cNvPr id="32780" name="Text Box 16"/>
          <p:cNvSpPr txBox="1">
            <a:spLocks noChangeArrowheads="1"/>
          </p:cNvSpPr>
          <p:nvPr/>
        </p:nvSpPr>
        <p:spPr bwMode="auto">
          <a:xfrm>
            <a:off x="3967163" y="2928938"/>
            <a:ext cx="1044575"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Mason T.</a:t>
            </a:r>
          </a:p>
        </p:txBody>
      </p:sp>
      <p:sp>
        <p:nvSpPr>
          <p:cNvPr id="32781" name="Text Box 17"/>
          <p:cNvSpPr txBox="1">
            <a:spLocks noChangeArrowheads="1"/>
          </p:cNvSpPr>
          <p:nvPr/>
        </p:nvSpPr>
        <p:spPr bwMode="auto">
          <a:xfrm>
            <a:off x="381000" y="2938463"/>
            <a:ext cx="750888"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Jim T.</a:t>
            </a:r>
          </a:p>
        </p:txBody>
      </p:sp>
      <p:pic>
        <p:nvPicPr>
          <p:cNvPr id="32782" name="Picture 18" descr="amy3"/>
          <p:cNvPicPr>
            <a:picLocks noChangeAspect="1" noChangeArrowheads="1"/>
          </p:cNvPicPr>
          <p:nvPr/>
        </p:nvPicPr>
        <p:blipFill>
          <a:blip r:embed="rId9" cstate="print"/>
          <a:srcRect/>
          <a:stretch>
            <a:fillRect/>
          </a:stretch>
        </p:blipFill>
        <p:spPr bwMode="auto">
          <a:xfrm>
            <a:off x="5348288" y="928688"/>
            <a:ext cx="1912937" cy="1981200"/>
          </a:xfrm>
          <a:prstGeom prst="rect">
            <a:avLst/>
          </a:prstGeom>
          <a:noFill/>
          <a:ln w="9525">
            <a:noFill/>
            <a:miter lim="800000"/>
            <a:headEnd/>
            <a:tailEnd/>
          </a:ln>
        </p:spPr>
      </p:pic>
      <p:sp>
        <p:nvSpPr>
          <p:cNvPr id="32783" name="Text Box 19"/>
          <p:cNvSpPr txBox="1">
            <a:spLocks noChangeArrowheads="1"/>
          </p:cNvSpPr>
          <p:nvPr/>
        </p:nvSpPr>
        <p:spPr bwMode="auto">
          <a:xfrm>
            <a:off x="5895975" y="2943225"/>
            <a:ext cx="852488"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Amy K.</a:t>
            </a:r>
          </a:p>
        </p:txBody>
      </p:sp>
      <p:pic>
        <p:nvPicPr>
          <p:cNvPr id="32784" name="图片 1" descr="C:\Users\Gordon\Desktop\IMG_0005.JPG"/>
          <p:cNvPicPr>
            <a:picLocks noChangeAspect="1" noChangeArrowheads="1"/>
          </p:cNvPicPr>
          <p:nvPr/>
        </p:nvPicPr>
        <p:blipFill>
          <a:blip r:embed="rId10" cstate="print"/>
          <a:srcRect l="43329" t="31749" r="41946" b="52483"/>
          <a:stretch>
            <a:fillRect/>
          </a:stretch>
        </p:blipFill>
        <p:spPr bwMode="auto">
          <a:xfrm>
            <a:off x="1600200" y="4206875"/>
            <a:ext cx="1344613" cy="1916113"/>
          </a:xfrm>
          <a:prstGeom prst="rect">
            <a:avLst/>
          </a:prstGeom>
          <a:noFill/>
          <a:ln w="9525">
            <a:noFill/>
            <a:miter lim="800000"/>
            <a:headEnd/>
            <a:tailEnd/>
          </a:ln>
        </p:spPr>
      </p:pic>
      <p:sp>
        <p:nvSpPr>
          <p:cNvPr id="32785" name="Text Box 21"/>
          <p:cNvSpPr txBox="1">
            <a:spLocks noChangeArrowheads="1"/>
          </p:cNvSpPr>
          <p:nvPr/>
        </p:nvSpPr>
        <p:spPr bwMode="auto">
          <a:xfrm>
            <a:off x="1828800" y="6172200"/>
            <a:ext cx="874713" cy="349250"/>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Gordon</a:t>
            </a:r>
          </a:p>
        </p:txBody>
      </p:sp>
      <p:sp>
        <p:nvSpPr>
          <p:cNvPr id="32786" name="Slide Number Placeholder 5"/>
          <p:cNvSpPr txBox="1">
            <a:spLocks noGrp="1"/>
          </p:cNvSpPr>
          <p:nvPr/>
        </p:nvSpPr>
        <p:spPr bwMode="auto">
          <a:xfrm>
            <a:off x="7115175" y="6543675"/>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C41DCB62-5533-46A0-A050-CEF0A6AA7860}" type="slidenum">
              <a:rPr lang="zh-CN" altLang="en-US" sz="1400">
                <a:solidFill>
                  <a:srgbClr val="000000"/>
                </a:solidFill>
                <a:ea typeface="Osaka" pitchFamily="28" charset="-128"/>
              </a:rPr>
              <a:pPr algn="r" eaLnBrk="0" fontAlgn="base" hangingPunct="0">
                <a:spcBef>
                  <a:spcPct val="0"/>
                </a:spcBef>
                <a:spcAft>
                  <a:spcPct val="0"/>
                </a:spcAft>
              </a:pPr>
              <a:t>2</a:t>
            </a:fld>
            <a:endParaRPr lang="en-US" altLang="zh-CN" sz="1400">
              <a:solidFill>
                <a:srgbClr val="000000"/>
              </a:solidFill>
              <a:ea typeface="Osaka" pitchFamily="28" charset="-128"/>
            </a:endParaRPr>
          </a:p>
        </p:txBody>
      </p:sp>
      <p:pic>
        <p:nvPicPr>
          <p:cNvPr id="32787" name="Picture 11" descr="IMG_1108"/>
          <p:cNvPicPr>
            <a:picLocks noChangeAspect="1" noChangeArrowheads="1"/>
          </p:cNvPicPr>
          <p:nvPr/>
        </p:nvPicPr>
        <p:blipFill>
          <a:blip r:embed="rId11" cstate="print"/>
          <a:srcRect l="8141"/>
          <a:stretch>
            <a:fillRect/>
          </a:stretch>
        </p:blipFill>
        <p:spPr bwMode="auto">
          <a:xfrm>
            <a:off x="6096000" y="4191000"/>
            <a:ext cx="1390650" cy="1919288"/>
          </a:xfrm>
          <a:prstGeom prst="rect">
            <a:avLst/>
          </a:prstGeom>
          <a:noFill/>
          <a:ln w="9525">
            <a:noFill/>
            <a:miter lim="800000"/>
            <a:headEnd/>
            <a:tailEnd/>
          </a:ln>
        </p:spPr>
      </p:pic>
      <p:sp>
        <p:nvSpPr>
          <p:cNvPr id="32788" name="Text Box 21"/>
          <p:cNvSpPr txBox="1">
            <a:spLocks noChangeArrowheads="1"/>
          </p:cNvSpPr>
          <p:nvPr/>
        </p:nvSpPr>
        <p:spPr bwMode="auto">
          <a:xfrm>
            <a:off x="6400800" y="6172200"/>
            <a:ext cx="715963" cy="338138"/>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Varun</a:t>
            </a:r>
          </a:p>
        </p:txBody>
      </p:sp>
      <p:pic>
        <p:nvPicPr>
          <p:cNvPr id="32789" name="Picture 12" descr="IMG_1104"/>
          <p:cNvPicPr>
            <a:picLocks noChangeAspect="1" noChangeArrowheads="1"/>
          </p:cNvPicPr>
          <p:nvPr/>
        </p:nvPicPr>
        <p:blipFill>
          <a:blip r:embed="rId12" cstate="print"/>
          <a:srcRect l="9035" t="11980" r="7581" b="10001"/>
          <a:stretch>
            <a:fillRect/>
          </a:stretch>
        </p:blipFill>
        <p:spPr bwMode="auto">
          <a:xfrm>
            <a:off x="7629525" y="4198938"/>
            <a:ext cx="1362075" cy="1912937"/>
          </a:xfrm>
          <a:prstGeom prst="rect">
            <a:avLst/>
          </a:prstGeom>
          <a:noFill/>
          <a:ln w="9525">
            <a:noFill/>
            <a:miter lim="800000"/>
            <a:headEnd/>
            <a:tailEnd/>
          </a:ln>
        </p:spPr>
      </p:pic>
      <p:sp>
        <p:nvSpPr>
          <p:cNvPr id="32790" name="Text Box 21"/>
          <p:cNvSpPr txBox="1">
            <a:spLocks noChangeArrowheads="1"/>
          </p:cNvSpPr>
          <p:nvPr/>
        </p:nvSpPr>
        <p:spPr bwMode="auto">
          <a:xfrm>
            <a:off x="7848600" y="6172200"/>
            <a:ext cx="927100" cy="338138"/>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Yinhong</a:t>
            </a:r>
          </a:p>
        </p:txBody>
      </p:sp>
      <p:pic>
        <p:nvPicPr>
          <p:cNvPr id="32791" name="Picture 22" descr="F:\Rice Research\nanoreporter\AEC meeting\1-18-2012\photo.JPG"/>
          <p:cNvPicPr>
            <a:picLocks noChangeAspect="1" noChangeArrowheads="1"/>
          </p:cNvPicPr>
          <p:nvPr/>
        </p:nvPicPr>
        <p:blipFill>
          <a:blip r:embed="rId13" cstate="print"/>
          <a:srcRect l="16322" t="22330" r="18971" b="7378"/>
          <a:stretch>
            <a:fillRect/>
          </a:stretch>
        </p:blipFill>
        <p:spPr bwMode="auto">
          <a:xfrm>
            <a:off x="3048000" y="4191000"/>
            <a:ext cx="1368425" cy="1981200"/>
          </a:xfrm>
          <a:prstGeom prst="rect">
            <a:avLst/>
          </a:prstGeom>
          <a:noFill/>
          <a:ln w="9525">
            <a:noFill/>
            <a:miter lim="800000"/>
            <a:headEnd/>
            <a:tailEnd/>
          </a:ln>
        </p:spPr>
      </p:pic>
      <p:pic>
        <p:nvPicPr>
          <p:cNvPr id="32792" name="Picture 2" descr="F:\Rice Research\nanoreporter\AEC meeting\1-18-2012\Photo Jan 15, 8 53 41 PM.jpg"/>
          <p:cNvPicPr>
            <a:picLocks noChangeAspect="1" noChangeArrowheads="1"/>
          </p:cNvPicPr>
          <p:nvPr/>
        </p:nvPicPr>
        <p:blipFill>
          <a:blip r:embed="rId14" cstate="print"/>
          <a:srcRect l="7500" t="20871" r="12500"/>
          <a:stretch>
            <a:fillRect/>
          </a:stretch>
        </p:blipFill>
        <p:spPr bwMode="auto">
          <a:xfrm>
            <a:off x="4549775" y="4191000"/>
            <a:ext cx="1460500" cy="1927225"/>
          </a:xfrm>
          <a:prstGeom prst="rect">
            <a:avLst/>
          </a:prstGeom>
          <a:noFill/>
          <a:ln w="9525">
            <a:noFill/>
            <a:miter lim="800000"/>
            <a:headEnd/>
            <a:tailEnd/>
          </a:ln>
        </p:spPr>
      </p:pic>
      <p:sp>
        <p:nvSpPr>
          <p:cNvPr id="32793" name="Text Box 21"/>
          <p:cNvSpPr txBox="1">
            <a:spLocks noChangeArrowheads="1"/>
          </p:cNvSpPr>
          <p:nvPr/>
        </p:nvSpPr>
        <p:spPr bwMode="auto">
          <a:xfrm>
            <a:off x="3419475" y="6172200"/>
            <a:ext cx="593725" cy="338138"/>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Paul</a:t>
            </a:r>
          </a:p>
        </p:txBody>
      </p:sp>
      <p:sp>
        <p:nvSpPr>
          <p:cNvPr id="32794" name="Text Box 21"/>
          <p:cNvSpPr txBox="1">
            <a:spLocks noChangeArrowheads="1"/>
          </p:cNvSpPr>
          <p:nvPr/>
        </p:nvSpPr>
        <p:spPr bwMode="auto">
          <a:xfrm>
            <a:off x="4702175" y="6172200"/>
            <a:ext cx="890588" cy="338138"/>
          </a:xfrm>
          <a:prstGeom prst="rect">
            <a:avLst/>
          </a:prstGeom>
          <a:solidFill>
            <a:schemeClr val="bg1"/>
          </a:solidFill>
          <a:ln w="12700">
            <a:solidFill>
              <a:schemeClr val="tx1"/>
            </a:solid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Charles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CN" smtClean="0"/>
              <a:t>Project Team Members</a:t>
            </a:r>
          </a:p>
        </p:txBody>
      </p:sp>
      <p:pic>
        <p:nvPicPr>
          <p:cNvPr id="31747" name="Picture 3" descr="Rice Logo"/>
          <p:cNvPicPr>
            <a:picLocks noChangeAspect="1" noChangeArrowheads="1"/>
          </p:cNvPicPr>
          <p:nvPr/>
        </p:nvPicPr>
        <p:blipFill>
          <a:blip r:embed="rId3" cstate="print"/>
          <a:srcRect l="-7207" t="-8672" r="-7207" b="-3136"/>
          <a:stretch>
            <a:fillRect/>
          </a:stretch>
        </p:blipFill>
        <p:spPr bwMode="auto">
          <a:xfrm>
            <a:off x="8077200" y="76200"/>
            <a:ext cx="981075" cy="392113"/>
          </a:xfrm>
          <a:prstGeom prst="rect">
            <a:avLst/>
          </a:prstGeom>
          <a:solidFill>
            <a:schemeClr val="bg1"/>
          </a:solidFill>
          <a:ln w="9525">
            <a:noFill/>
            <a:miter lim="800000"/>
            <a:headEnd/>
            <a:tailEnd/>
          </a:ln>
        </p:spPr>
      </p:pic>
      <p:sp>
        <p:nvSpPr>
          <p:cNvPr id="31748"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786F544E-24F8-4F25-90D2-7F3C5E1C664B}" type="slidenum">
              <a:rPr lang="zh-CN" altLang="en-US" sz="1400" b="1">
                <a:solidFill>
                  <a:srgbClr val="000000"/>
                </a:solidFill>
                <a:ea typeface="Osaka" pitchFamily="28" charset="-128"/>
              </a:rPr>
              <a:pPr algn="r" eaLnBrk="0" fontAlgn="base" hangingPunct="0">
                <a:spcBef>
                  <a:spcPct val="0"/>
                </a:spcBef>
                <a:spcAft>
                  <a:spcPct val="0"/>
                </a:spcAft>
              </a:pPr>
              <a:t>20</a:t>
            </a:fld>
            <a:endParaRPr lang="en-US" altLang="zh-CN" sz="1400" b="1">
              <a:solidFill>
                <a:srgbClr val="000000"/>
              </a:solidFill>
              <a:ea typeface="Osaka" pitchFamily="28" charset="-128"/>
            </a:endParaRPr>
          </a:p>
        </p:txBody>
      </p:sp>
      <p:grpSp>
        <p:nvGrpSpPr>
          <p:cNvPr id="2" name="组合 34"/>
          <p:cNvGrpSpPr>
            <a:grpSpLocks noChangeAspect="1"/>
          </p:cNvGrpSpPr>
          <p:nvPr/>
        </p:nvGrpSpPr>
        <p:grpSpPr bwMode="auto">
          <a:xfrm>
            <a:off x="152400" y="914400"/>
            <a:ext cx="8686800" cy="2265363"/>
            <a:chOff x="76200" y="914400"/>
            <a:chExt cx="9144000" cy="2385197"/>
          </a:xfrm>
        </p:grpSpPr>
        <p:pic>
          <p:nvPicPr>
            <p:cNvPr id="31765" name="Picture 5"/>
            <p:cNvPicPr>
              <a:picLocks noChangeAspect="1" noChangeArrowheads="1"/>
            </p:cNvPicPr>
            <p:nvPr/>
          </p:nvPicPr>
          <p:blipFill>
            <a:blip r:embed="rId4" cstate="print"/>
            <a:srcRect l="12930" b="28590"/>
            <a:stretch>
              <a:fillRect/>
            </a:stretch>
          </p:blipFill>
          <p:spPr bwMode="auto">
            <a:xfrm>
              <a:off x="76200" y="914400"/>
              <a:ext cx="1603375" cy="1981200"/>
            </a:xfrm>
            <a:prstGeom prst="rect">
              <a:avLst/>
            </a:prstGeom>
            <a:noFill/>
            <a:ln w="12700">
              <a:noFill/>
              <a:miter lim="800000"/>
              <a:headEnd/>
              <a:tailEnd/>
            </a:ln>
          </p:spPr>
        </p:pic>
        <p:sp>
          <p:nvSpPr>
            <p:cNvPr id="31766" name="Text Box 16"/>
            <p:cNvSpPr txBox="1">
              <a:spLocks noChangeArrowheads="1"/>
            </p:cNvSpPr>
            <p:nvPr/>
          </p:nvSpPr>
          <p:spPr bwMode="auto">
            <a:xfrm>
              <a:off x="2048885" y="2928938"/>
              <a:ext cx="914894"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George</a:t>
              </a:r>
            </a:p>
          </p:txBody>
        </p:sp>
        <p:sp>
          <p:nvSpPr>
            <p:cNvPr id="31767" name="Text Box 17"/>
            <p:cNvSpPr txBox="1">
              <a:spLocks noChangeArrowheads="1"/>
            </p:cNvSpPr>
            <p:nvPr/>
          </p:nvSpPr>
          <p:spPr bwMode="auto">
            <a:xfrm>
              <a:off x="508554" y="2938463"/>
              <a:ext cx="530173"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Jim</a:t>
              </a:r>
            </a:p>
          </p:txBody>
        </p:sp>
        <p:sp>
          <p:nvSpPr>
            <p:cNvPr id="31768" name="Text Box 19"/>
            <p:cNvSpPr txBox="1">
              <a:spLocks noChangeArrowheads="1"/>
            </p:cNvSpPr>
            <p:nvPr/>
          </p:nvSpPr>
          <p:spPr bwMode="auto">
            <a:xfrm>
              <a:off x="3391554" y="2943224"/>
              <a:ext cx="1056633"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Clarence</a:t>
              </a:r>
            </a:p>
          </p:txBody>
        </p:sp>
        <p:pic>
          <p:nvPicPr>
            <p:cNvPr id="31769" name="Picture 29" descr="https://chbe.rice.edu/uploadedImages/Chemical_and_Biomolecular_Engineering/People/Faculty/georgehirasaki_01.jpg"/>
            <p:cNvPicPr>
              <a:picLocks noChangeAspect="1" noChangeArrowheads="1"/>
            </p:cNvPicPr>
            <p:nvPr/>
          </p:nvPicPr>
          <p:blipFill>
            <a:blip r:embed="rId5" cstate="print"/>
            <a:srcRect t="3464" b="6493"/>
            <a:stretch>
              <a:fillRect/>
            </a:stretch>
          </p:blipFill>
          <p:spPr bwMode="auto">
            <a:xfrm>
              <a:off x="1785937" y="914400"/>
              <a:ext cx="1428750" cy="1981200"/>
            </a:xfrm>
            <a:prstGeom prst="rect">
              <a:avLst/>
            </a:prstGeom>
            <a:noFill/>
            <a:ln w="9525">
              <a:noFill/>
              <a:miter lim="800000"/>
              <a:headEnd/>
              <a:tailEnd/>
            </a:ln>
          </p:spPr>
        </p:pic>
        <p:pic>
          <p:nvPicPr>
            <p:cNvPr id="31770" name="Picture 31" descr="faculty12"/>
            <p:cNvPicPr>
              <a:picLocks noChangeAspect="1" noChangeArrowheads="1"/>
            </p:cNvPicPr>
            <p:nvPr/>
          </p:nvPicPr>
          <p:blipFill>
            <a:blip r:embed="rId6" cstate="print"/>
            <a:srcRect b="5673"/>
            <a:stretch>
              <a:fillRect/>
            </a:stretch>
          </p:blipFill>
          <p:spPr bwMode="auto">
            <a:xfrm>
              <a:off x="3276600" y="923925"/>
              <a:ext cx="1357313" cy="1971675"/>
            </a:xfrm>
            <a:prstGeom prst="rect">
              <a:avLst/>
            </a:prstGeom>
            <a:noFill/>
            <a:ln w="9525">
              <a:noFill/>
              <a:miter lim="800000"/>
              <a:headEnd/>
              <a:tailEnd/>
            </a:ln>
          </p:spPr>
        </p:pic>
        <p:pic>
          <p:nvPicPr>
            <p:cNvPr id="31771" name="Picture 28" descr="https://encrypted-tbn2.gstatic.com/images?q=tbn:ANd9GcRRQcP3MNLYFzCxSpBwqv9APdLJAI0HBibnydGf3PVcWAv02NdqyQ"/>
            <p:cNvPicPr>
              <a:picLocks noChangeAspect="1" noChangeArrowheads="1"/>
            </p:cNvPicPr>
            <p:nvPr/>
          </p:nvPicPr>
          <p:blipFill>
            <a:blip r:embed="rId7" cstate="print"/>
            <a:srcRect/>
            <a:stretch>
              <a:fillRect/>
            </a:stretch>
          </p:blipFill>
          <p:spPr bwMode="auto">
            <a:xfrm>
              <a:off x="6477000" y="914400"/>
              <a:ext cx="1329663" cy="1981200"/>
            </a:xfrm>
            <a:prstGeom prst="rect">
              <a:avLst/>
            </a:prstGeom>
            <a:noFill/>
            <a:ln w="9525">
              <a:noFill/>
              <a:miter lim="800000"/>
              <a:headEnd/>
              <a:tailEnd/>
            </a:ln>
          </p:spPr>
        </p:pic>
        <p:pic>
          <p:nvPicPr>
            <p:cNvPr id="31772" name="Picture 4"/>
            <p:cNvPicPr>
              <a:picLocks noChangeAspect="1" noChangeArrowheads="1"/>
            </p:cNvPicPr>
            <p:nvPr/>
          </p:nvPicPr>
          <p:blipFill>
            <a:blip r:embed="rId8" cstate="print"/>
            <a:srcRect/>
            <a:stretch>
              <a:fillRect/>
            </a:stretch>
          </p:blipFill>
          <p:spPr bwMode="auto">
            <a:xfrm>
              <a:off x="4724400" y="914400"/>
              <a:ext cx="1651000" cy="1981200"/>
            </a:xfrm>
            <a:prstGeom prst="rect">
              <a:avLst/>
            </a:prstGeom>
            <a:noFill/>
            <a:ln w="12700">
              <a:noFill/>
              <a:miter lim="800000"/>
              <a:headEnd/>
              <a:tailEnd/>
            </a:ln>
          </p:spPr>
        </p:pic>
        <p:sp>
          <p:nvSpPr>
            <p:cNvPr id="31773" name="Text Box 15"/>
            <p:cNvSpPr txBox="1">
              <a:spLocks noChangeArrowheads="1"/>
            </p:cNvSpPr>
            <p:nvPr/>
          </p:nvSpPr>
          <p:spPr bwMode="auto">
            <a:xfrm>
              <a:off x="5156200" y="2940050"/>
              <a:ext cx="649976"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Mike</a:t>
              </a:r>
            </a:p>
          </p:txBody>
        </p:sp>
        <p:sp>
          <p:nvSpPr>
            <p:cNvPr id="31774" name="Text Box 12"/>
            <p:cNvSpPr txBox="1">
              <a:spLocks noChangeArrowheads="1"/>
            </p:cNvSpPr>
            <p:nvPr/>
          </p:nvSpPr>
          <p:spPr bwMode="auto">
            <a:xfrm>
              <a:off x="8107363" y="2938463"/>
              <a:ext cx="806902"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Maura</a:t>
              </a:r>
            </a:p>
          </p:txBody>
        </p:sp>
        <p:pic>
          <p:nvPicPr>
            <p:cNvPr id="31775" name="Picture 33" descr="https://encrypted-tbn3.gstatic.com/images?q=tbn:ANd9GcRfOc2k_clJVqdHDzhiMXoFmRcD5JKncquceOttCdRwWo9LWdJ2"/>
            <p:cNvPicPr>
              <a:picLocks noChangeAspect="1" noChangeArrowheads="1"/>
            </p:cNvPicPr>
            <p:nvPr/>
          </p:nvPicPr>
          <p:blipFill>
            <a:blip r:embed="rId9" cstate="print"/>
            <a:srcRect/>
            <a:stretch>
              <a:fillRect/>
            </a:stretch>
          </p:blipFill>
          <p:spPr bwMode="auto">
            <a:xfrm>
              <a:off x="7880350" y="914400"/>
              <a:ext cx="1339850" cy="1990725"/>
            </a:xfrm>
            <a:prstGeom prst="rect">
              <a:avLst/>
            </a:prstGeom>
            <a:noFill/>
            <a:ln w="9525">
              <a:noFill/>
              <a:miter lim="800000"/>
              <a:headEnd/>
              <a:tailEnd/>
            </a:ln>
          </p:spPr>
        </p:pic>
        <p:sp>
          <p:nvSpPr>
            <p:cNvPr id="31776" name="Text Box 12"/>
            <p:cNvSpPr txBox="1">
              <a:spLocks noChangeArrowheads="1"/>
            </p:cNvSpPr>
            <p:nvPr/>
          </p:nvSpPr>
          <p:spPr bwMode="auto">
            <a:xfrm>
              <a:off x="6718753" y="2919663"/>
              <a:ext cx="817026" cy="356373"/>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Rafael</a:t>
              </a:r>
            </a:p>
          </p:txBody>
        </p:sp>
      </p:grpSp>
      <p:grpSp>
        <p:nvGrpSpPr>
          <p:cNvPr id="3" name="组合 37"/>
          <p:cNvGrpSpPr>
            <a:grpSpLocks noChangeAspect="1"/>
          </p:cNvGrpSpPr>
          <p:nvPr/>
        </p:nvGrpSpPr>
        <p:grpSpPr bwMode="auto">
          <a:xfrm>
            <a:off x="152400" y="4183063"/>
            <a:ext cx="8839200" cy="2065337"/>
            <a:chOff x="-1371600" y="4181159"/>
            <a:chExt cx="10392945" cy="2429172"/>
          </a:xfrm>
        </p:grpSpPr>
        <p:pic>
          <p:nvPicPr>
            <p:cNvPr id="31751" name="图片 1" descr="C:\Users\Gordon\Desktop\IMG_0005.JPG"/>
            <p:cNvPicPr>
              <a:picLocks noChangeAspect="1" noChangeArrowheads="1"/>
            </p:cNvPicPr>
            <p:nvPr/>
          </p:nvPicPr>
          <p:blipFill>
            <a:blip r:embed="rId10" cstate="print"/>
            <a:srcRect l="43329" t="31749" r="41946" b="52483"/>
            <a:stretch>
              <a:fillRect/>
            </a:stretch>
          </p:blipFill>
          <p:spPr bwMode="auto">
            <a:xfrm>
              <a:off x="-1371600" y="4246245"/>
              <a:ext cx="1344613" cy="1916113"/>
            </a:xfrm>
            <a:prstGeom prst="rect">
              <a:avLst/>
            </a:prstGeom>
            <a:noFill/>
            <a:ln w="9525">
              <a:noFill/>
              <a:miter lim="800000"/>
              <a:headEnd/>
              <a:tailEnd/>
            </a:ln>
          </p:spPr>
        </p:pic>
        <p:sp>
          <p:nvSpPr>
            <p:cNvPr id="31752" name="Text Box 21"/>
            <p:cNvSpPr txBox="1">
              <a:spLocks noChangeArrowheads="1"/>
            </p:cNvSpPr>
            <p:nvPr/>
          </p:nvSpPr>
          <p:spPr bwMode="auto">
            <a:xfrm>
              <a:off x="-1143000" y="6172200"/>
              <a:ext cx="874713" cy="349250"/>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Gordon</a:t>
              </a:r>
            </a:p>
          </p:txBody>
        </p:sp>
        <p:pic>
          <p:nvPicPr>
            <p:cNvPr id="31753" name="Picture 11" descr="IMG_1108"/>
            <p:cNvPicPr>
              <a:picLocks noChangeAspect="1" noChangeArrowheads="1"/>
            </p:cNvPicPr>
            <p:nvPr/>
          </p:nvPicPr>
          <p:blipFill>
            <a:blip r:embed="rId11" cstate="print"/>
            <a:srcRect l="8141"/>
            <a:stretch>
              <a:fillRect/>
            </a:stretch>
          </p:blipFill>
          <p:spPr bwMode="auto">
            <a:xfrm>
              <a:off x="6096000" y="4243071"/>
              <a:ext cx="1390650" cy="1919288"/>
            </a:xfrm>
            <a:prstGeom prst="rect">
              <a:avLst/>
            </a:prstGeom>
            <a:noFill/>
            <a:ln w="9525">
              <a:noFill/>
              <a:miter lim="800000"/>
              <a:headEnd/>
              <a:tailEnd/>
            </a:ln>
          </p:spPr>
        </p:pic>
        <p:sp>
          <p:nvSpPr>
            <p:cNvPr id="31754" name="Text Box 21"/>
            <p:cNvSpPr txBox="1">
              <a:spLocks noChangeArrowheads="1"/>
            </p:cNvSpPr>
            <p:nvPr/>
          </p:nvSpPr>
          <p:spPr bwMode="auto">
            <a:xfrm>
              <a:off x="6400801" y="6172201"/>
              <a:ext cx="918252" cy="398065"/>
            </a:xfrm>
            <a:prstGeom prst="rect">
              <a:avLst/>
            </a:prstGeom>
            <a:solidFill>
              <a:schemeClr val="bg1"/>
            </a:solidFill>
            <a:ln w="12700">
              <a:noFill/>
              <a:miter lim="800000"/>
              <a:headEnd/>
              <a:tailEnd/>
            </a:ln>
          </p:spPr>
          <p:txBody>
            <a:bodyPr>
              <a:spAutoFit/>
            </a:bodyPr>
            <a:lstStyle/>
            <a:p>
              <a:pPr eaLnBrk="0" fontAlgn="base" hangingPunct="0">
                <a:spcBef>
                  <a:spcPct val="0"/>
                </a:spcBef>
                <a:spcAft>
                  <a:spcPct val="0"/>
                </a:spcAft>
              </a:pPr>
              <a:r>
                <a:rPr lang="en-US" altLang="zh-CN" sz="1600">
                  <a:solidFill>
                    <a:srgbClr val="000000"/>
                  </a:solidFill>
                </a:rPr>
                <a:t>Varun</a:t>
              </a:r>
            </a:p>
          </p:txBody>
        </p:sp>
        <p:pic>
          <p:nvPicPr>
            <p:cNvPr id="31755" name="Picture 12" descr="IMG_1104"/>
            <p:cNvPicPr>
              <a:picLocks noChangeAspect="1" noChangeArrowheads="1"/>
            </p:cNvPicPr>
            <p:nvPr/>
          </p:nvPicPr>
          <p:blipFill>
            <a:blip r:embed="rId12" cstate="print"/>
            <a:srcRect l="9035" t="11980" r="7581" b="10001"/>
            <a:stretch>
              <a:fillRect/>
            </a:stretch>
          </p:blipFill>
          <p:spPr bwMode="auto">
            <a:xfrm>
              <a:off x="7629525" y="4249421"/>
              <a:ext cx="1362075" cy="1912938"/>
            </a:xfrm>
            <a:prstGeom prst="rect">
              <a:avLst/>
            </a:prstGeom>
            <a:noFill/>
            <a:ln w="9525">
              <a:noFill/>
              <a:miter lim="800000"/>
              <a:headEnd/>
              <a:tailEnd/>
            </a:ln>
          </p:spPr>
        </p:pic>
        <p:sp>
          <p:nvSpPr>
            <p:cNvPr id="31756" name="Text Box 21"/>
            <p:cNvSpPr txBox="1">
              <a:spLocks noChangeArrowheads="1"/>
            </p:cNvSpPr>
            <p:nvPr/>
          </p:nvSpPr>
          <p:spPr bwMode="auto">
            <a:xfrm>
              <a:off x="7848600" y="6162356"/>
              <a:ext cx="1172745" cy="398065"/>
            </a:xfrm>
            <a:prstGeom prst="rect">
              <a:avLst/>
            </a:prstGeom>
            <a:solidFill>
              <a:schemeClr val="bg1"/>
            </a:solidFill>
            <a:ln w="12700">
              <a:noFill/>
              <a:miter lim="800000"/>
              <a:headEnd/>
              <a:tailEnd/>
            </a:ln>
          </p:spPr>
          <p:txBody>
            <a:bodyPr>
              <a:spAutoFit/>
            </a:bodyPr>
            <a:lstStyle/>
            <a:p>
              <a:pPr eaLnBrk="0" fontAlgn="base" hangingPunct="0">
                <a:spcBef>
                  <a:spcPct val="0"/>
                </a:spcBef>
                <a:spcAft>
                  <a:spcPct val="0"/>
                </a:spcAft>
              </a:pPr>
              <a:r>
                <a:rPr lang="en-US" altLang="zh-CN" sz="1600">
                  <a:solidFill>
                    <a:srgbClr val="000000"/>
                  </a:solidFill>
                </a:rPr>
                <a:t>Yinhong</a:t>
              </a:r>
            </a:p>
          </p:txBody>
        </p:sp>
        <p:pic>
          <p:nvPicPr>
            <p:cNvPr id="31757" name="Picture 22" descr="F:\Rice Research\nanoreporter\AEC meeting\1-18-2012\photo.JPG"/>
            <p:cNvPicPr>
              <a:picLocks noChangeAspect="1" noChangeArrowheads="1"/>
            </p:cNvPicPr>
            <p:nvPr/>
          </p:nvPicPr>
          <p:blipFill>
            <a:blip r:embed="rId13" cstate="print"/>
            <a:srcRect l="16322" t="22330" r="18971" b="7378"/>
            <a:stretch>
              <a:fillRect/>
            </a:stretch>
          </p:blipFill>
          <p:spPr bwMode="auto">
            <a:xfrm>
              <a:off x="1524000" y="4181159"/>
              <a:ext cx="1368424" cy="1981200"/>
            </a:xfrm>
            <a:prstGeom prst="rect">
              <a:avLst/>
            </a:prstGeom>
            <a:noFill/>
            <a:ln w="9525">
              <a:noFill/>
              <a:miter lim="800000"/>
              <a:headEnd/>
              <a:tailEnd/>
            </a:ln>
          </p:spPr>
        </p:pic>
        <p:sp>
          <p:nvSpPr>
            <p:cNvPr id="31758" name="Text Box 21"/>
            <p:cNvSpPr txBox="1">
              <a:spLocks noChangeArrowheads="1"/>
            </p:cNvSpPr>
            <p:nvPr/>
          </p:nvSpPr>
          <p:spPr bwMode="auto">
            <a:xfrm>
              <a:off x="1895475" y="6172202"/>
              <a:ext cx="854266" cy="398065"/>
            </a:xfrm>
            <a:prstGeom prst="rect">
              <a:avLst/>
            </a:prstGeom>
            <a:solidFill>
              <a:schemeClr val="bg1"/>
            </a:solidFill>
            <a:ln w="12700">
              <a:noFill/>
              <a:miter lim="800000"/>
              <a:headEnd/>
              <a:tailEnd/>
            </a:ln>
          </p:spPr>
          <p:txBody>
            <a:bodyPr>
              <a:spAutoFit/>
            </a:bodyPr>
            <a:lstStyle/>
            <a:p>
              <a:pPr eaLnBrk="0" fontAlgn="base" hangingPunct="0">
                <a:spcBef>
                  <a:spcPct val="0"/>
                </a:spcBef>
                <a:spcAft>
                  <a:spcPct val="0"/>
                </a:spcAft>
              </a:pPr>
              <a:r>
                <a:rPr lang="en-US" altLang="zh-CN" sz="1600">
                  <a:solidFill>
                    <a:srgbClr val="000000"/>
                  </a:solidFill>
                </a:rPr>
                <a:t>Paul</a:t>
              </a:r>
            </a:p>
          </p:txBody>
        </p:sp>
        <p:pic>
          <p:nvPicPr>
            <p:cNvPr id="31759" name="Picture 27"/>
            <p:cNvPicPr>
              <a:picLocks noChangeAspect="1" noChangeArrowheads="1"/>
            </p:cNvPicPr>
            <p:nvPr/>
          </p:nvPicPr>
          <p:blipFill>
            <a:blip r:embed="rId14" cstate="print"/>
            <a:srcRect l="11713" r="14104"/>
            <a:stretch>
              <a:fillRect/>
            </a:stretch>
          </p:blipFill>
          <p:spPr bwMode="auto">
            <a:xfrm>
              <a:off x="4572000" y="4209734"/>
              <a:ext cx="1447800" cy="1952625"/>
            </a:xfrm>
            <a:prstGeom prst="rect">
              <a:avLst/>
            </a:prstGeom>
            <a:noFill/>
            <a:ln w="12700">
              <a:noFill/>
              <a:miter lim="800000"/>
              <a:headEnd/>
              <a:tailEnd/>
            </a:ln>
          </p:spPr>
        </p:pic>
        <p:sp>
          <p:nvSpPr>
            <p:cNvPr id="31760" name="Text Box 21"/>
            <p:cNvSpPr txBox="1">
              <a:spLocks noChangeArrowheads="1"/>
            </p:cNvSpPr>
            <p:nvPr/>
          </p:nvSpPr>
          <p:spPr bwMode="auto">
            <a:xfrm>
              <a:off x="4953001" y="6172201"/>
              <a:ext cx="842948" cy="398065"/>
            </a:xfrm>
            <a:prstGeom prst="rect">
              <a:avLst/>
            </a:prstGeom>
            <a:solidFill>
              <a:schemeClr val="bg1"/>
            </a:solidFill>
            <a:ln w="12700">
              <a:noFill/>
              <a:miter lim="800000"/>
              <a:headEnd/>
              <a:tailEnd/>
            </a:ln>
          </p:spPr>
          <p:txBody>
            <a:bodyPr>
              <a:spAutoFit/>
            </a:bodyPr>
            <a:lstStyle/>
            <a:p>
              <a:pPr eaLnBrk="0" fontAlgn="base" hangingPunct="0">
                <a:spcBef>
                  <a:spcPct val="0"/>
                </a:spcBef>
                <a:spcAft>
                  <a:spcPct val="0"/>
                </a:spcAft>
              </a:pPr>
              <a:r>
                <a:rPr lang="en-US" altLang="zh-CN" sz="1600">
                  <a:solidFill>
                    <a:srgbClr val="000000"/>
                  </a:solidFill>
                </a:rPr>
                <a:t>Hadi</a:t>
              </a:r>
            </a:p>
          </p:txBody>
        </p:sp>
        <p:pic>
          <p:nvPicPr>
            <p:cNvPr id="31761" name="Picture 7"/>
            <p:cNvPicPr>
              <a:picLocks noChangeAspect="1" noChangeArrowheads="1"/>
            </p:cNvPicPr>
            <p:nvPr/>
          </p:nvPicPr>
          <p:blipFill>
            <a:blip r:embed="rId15" cstate="print"/>
            <a:srcRect l="7652" t="14948" r="49657"/>
            <a:stretch>
              <a:fillRect/>
            </a:stretch>
          </p:blipFill>
          <p:spPr bwMode="auto">
            <a:xfrm>
              <a:off x="90488" y="4247834"/>
              <a:ext cx="1281112" cy="1914525"/>
            </a:xfrm>
            <a:prstGeom prst="rect">
              <a:avLst/>
            </a:prstGeom>
            <a:noFill/>
            <a:ln w="12700">
              <a:noFill/>
              <a:miter lim="800000"/>
              <a:headEnd/>
              <a:tailEnd/>
            </a:ln>
          </p:spPr>
        </p:pic>
        <p:sp>
          <p:nvSpPr>
            <p:cNvPr id="31762" name="Text Box 9"/>
            <p:cNvSpPr txBox="1">
              <a:spLocks noChangeArrowheads="1"/>
            </p:cNvSpPr>
            <p:nvPr/>
          </p:nvSpPr>
          <p:spPr bwMode="auto">
            <a:xfrm>
              <a:off x="304800" y="6172200"/>
              <a:ext cx="706438" cy="349250"/>
            </a:xfrm>
            <a:prstGeom prst="rect">
              <a:avLst/>
            </a:prstGeom>
            <a:solidFill>
              <a:schemeClr val="bg1"/>
            </a:solidFill>
            <a:ln w="12700">
              <a:noFill/>
              <a:miter lim="800000"/>
              <a:headEnd/>
              <a:tailEnd/>
            </a:ln>
          </p:spPr>
          <p:txBody>
            <a:bodyPr wrap="none">
              <a:spAutoFit/>
            </a:bodyPr>
            <a:lstStyle/>
            <a:p>
              <a:pPr eaLnBrk="0" fontAlgn="base" hangingPunct="0">
                <a:spcBef>
                  <a:spcPct val="0"/>
                </a:spcBef>
                <a:spcAft>
                  <a:spcPct val="0"/>
                </a:spcAft>
              </a:pPr>
              <a:r>
                <a:rPr lang="en-US" altLang="zh-CN" sz="1600">
                  <a:solidFill>
                    <a:srgbClr val="000000"/>
                  </a:solidFill>
                </a:rPr>
                <a:t>Garry</a:t>
              </a:r>
            </a:p>
          </p:txBody>
        </p:sp>
        <p:pic>
          <p:nvPicPr>
            <p:cNvPr id="31763" name="Picture 2" descr="F:\Rice Research\nanoreporter\AEC meeting\1-18-2012\Photo Jan 15, 8 53 41 PM.jpg"/>
            <p:cNvPicPr>
              <a:picLocks noChangeAspect="1" noChangeArrowheads="1"/>
            </p:cNvPicPr>
            <p:nvPr/>
          </p:nvPicPr>
          <p:blipFill>
            <a:blip r:embed="rId16" cstate="print"/>
            <a:srcRect l="7500" t="20871" r="12500"/>
            <a:stretch>
              <a:fillRect/>
            </a:stretch>
          </p:blipFill>
          <p:spPr bwMode="auto">
            <a:xfrm>
              <a:off x="2991533" y="4235134"/>
              <a:ext cx="1460500" cy="1927224"/>
            </a:xfrm>
            <a:prstGeom prst="rect">
              <a:avLst/>
            </a:prstGeom>
            <a:noFill/>
            <a:ln w="9525">
              <a:noFill/>
              <a:miter lim="800000"/>
              <a:headEnd/>
              <a:tailEnd/>
            </a:ln>
          </p:spPr>
        </p:pic>
        <p:sp>
          <p:nvSpPr>
            <p:cNvPr id="31764" name="Text Box 21"/>
            <p:cNvSpPr txBox="1">
              <a:spLocks noChangeArrowheads="1"/>
            </p:cNvSpPr>
            <p:nvPr/>
          </p:nvSpPr>
          <p:spPr bwMode="auto">
            <a:xfrm>
              <a:off x="3124200" y="6215064"/>
              <a:ext cx="1059050" cy="395267"/>
            </a:xfrm>
            <a:prstGeom prst="rect">
              <a:avLst/>
            </a:prstGeom>
            <a:solidFill>
              <a:schemeClr val="bg1"/>
            </a:solidFill>
            <a:ln w="12700">
              <a:noFill/>
              <a:miter lim="800000"/>
              <a:headEnd/>
              <a:tailEnd/>
            </a:ln>
          </p:spPr>
          <p:txBody>
            <a:bodyPr>
              <a:spAutoFit/>
            </a:bodyPr>
            <a:lstStyle/>
            <a:p>
              <a:pPr eaLnBrk="0" fontAlgn="base" hangingPunct="0">
                <a:spcBef>
                  <a:spcPct val="0"/>
                </a:spcBef>
                <a:spcAft>
                  <a:spcPct val="0"/>
                </a:spcAft>
              </a:pPr>
              <a:r>
                <a:rPr lang="en-US" altLang="zh-CN" sz="1600">
                  <a:solidFill>
                    <a:srgbClr val="000000"/>
                  </a:solidFill>
                </a:rPr>
                <a:t>Charles</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2100" y="342900"/>
            <a:ext cx="8382000" cy="762000"/>
          </a:xfrm>
        </p:spPr>
        <p:txBody>
          <a:bodyPr/>
          <a:lstStyle/>
          <a:p>
            <a:pPr eaLnBrk="1" hangingPunct="1"/>
            <a:r>
              <a:rPr lang="en-US" altLang="zh-CN" sz="2900" smtClean="0">
                <a:solidFill>
                  <a:srgbClr val="0000CC"/>
                </a:solidFill>
              </a:rPr>
              <a:t>MPNPs for EOR</a:t>
            </a:r>
          </a:p>
        </p:txBody>
      </p:sp>
      <p:sp>
        <p:nvSpPr>
          <p:cNvPr id="48131" name="AutoShape 5" descr="v1.png">
            <a:hlinkClick r:id="rId3"/>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8132" name="AutoShape 7" descr="v1.png">
            <a:hlinkClick r:id="rId3"/>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8133" name="AutoShape 9" descr="v1.png">
            <a:hlinkClick r:id="rId3"/>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pic>
        <p:nvPicPr>
          <p:cNvPr id="48134" name="Picture 10" descr="EOR picture"/>
          <p:cNvPicPr>
            <a:picLocks noChangeAspect="1" noChangeArrowheads="1"/>
          </p:cNvPicPr>
          <p:nvPr/>
        </p:nvPicPr>
        <p:blipFill>
          <a:blip r:embed="rId4" cstate="print"/>
          <a:srcRect/>
          <a:stretch>
            <a:fillRect/>
          </a:stretch>
        </p:blipFill>
        <p:spPr bwMode="auto">
          <a:xfrm>
            <a:off x="1905000" y="914400"/>
            <a:ext cx="5345113" cy="4224338"/>
          </a:xfrm>
          <a:prstGeom prst="rect">
            <a:avLst/>
          </a:prstGeom>
          <a:noFill/>
          <a:ln w="9525">
            <a:noFill/>
            <a:miter lim="800000"/>
            <a:headEnd/>
            <a:tailEnd/>
          </a:ln>
        </p:spPr>
      </p:pic>
      <p:sp>
        <p:nvSpPr>
          <p:cNvPr id="48135" name="Text Box 12"/>
          <p:cNvSpPr txBox="1">
            <a:spLocks noChangeArrowheads="1"/>
          </p:cNvSpPr>
          <p:nvPr/>
        </p:nvSpPr>
        <p:spPr bwMode="auto">
          <a:xfrm>
            <a:off x="228600" y="5181600"/>
            <a:ext cx="8610600" cy="1371600"/>
          </a:xfrm>
          <a:prstGeom prst="rect">
            <a:avLst/>
          </a:prstGeom>
          <a:noFill/>
          <a:ln w="9525">
            <a:noFill/>
            <a:miter lim="800000"/>
            <a:headEnd/>
            <a:tailEnd/>
          </a:ln>
        </p:spPr>
        <p:txBody>
          <a:bodyPr>
            <a:spAutoFit/>
          </a:bodyPr>
          <a:lstStyle/>
          <a:p>
            <a:pPr marL="274638" indent="-274638" fontAlgn="base">
              <a:spcBef>
                <a:spcPct val="25000"/>
              </a:spcBef>
              <a:spcAft>
                <a:spcPct val="25000"/>
              </a:spcAft>
              <a:buClr>
                <a:srgbClr val="FF6600"/>
              </a:buClr>
              <a:buFont typeface="Wingdings" pitchFamily="2" charset="2"/>
              <a:buChar char="§"/>
            </a:pPr>
            <a:r>
              <a:rPr lang="en-US" altLang="zh-CN" sz="1400">
                <a:solidFill>
                  <a:srgbClr val="0000CC"/>
                </a:solidFill>
                <a:cs typeface="Arial" charset="0"/>
              </a:rPr>
              <a:t>Injection of MPNPs results in coalescence of oil droplets in porous rocks to form growing oil banks</a:t>
            </a:r>
          </a:p>
          <a:p>
            <a:pPr marL="274638" indent="-274638" fontAlgn="base">
              <a:spcBef>
                <a:spcPct val="25000"/>
              </a:spcBef>
              <a:spcAft>
                <a:spcPct val="25000"/>
              </a:spcAft>
              <a:buClr>
                <a:srgbClr val="FF6600"/>
              </a:buClr>
              <a:buFont typeface="Wingdings" pitchFamily="2" charset="2"/>
              <a:buChar char="§"/>
            </a:pPr>
            <a:r>
              <a:rPr lang="en-US" altLang="zh-CN" sz="1400">
                <a:solidFill>
                  <a:srgbClr val="0000CC"/>
                </a:solidFill>
                <a:cs typeface="Arial" charset="0"/>
              </a:rPr>
              <a:t>Polymer-thickened water is injected to effectively push or displace the oil banks through the reservoir, followed by ordinary brine</a:t>
            </a:r>
          </a:p>
          <a:p>
            <a:pPr marL="274638" indent="-274638" fontAlgn="base">
              <a:spcBef>
                <a:spcPct val="25000"/>
              </a:spcBef>
              <a:spcAft>
                <a:spcPct val="25000"/>
              </a:spcAft>
              <a:buClr>
                <a:srgbClr val="FF6600"/>
              </a:buClr>
              <a:buFont typeface="Wingdings" pitchFamily="2" charset="2"/>
              <a:buChar char="§"/>
            </a:pPr>
            <a:r>
              <a:rPr lang="en-US" altLang="zh-CN" sz="1400">
                <a:solidFill>
                  <a:srgbClr val="0000CC"/>
                </a:solidFill>
                <a:cs typeface="Arial" charset="0"/>
              </a:rPr>
              <a:t>Facile separation of the oil phase post production of emulsion: temperature-responsive solubility of MPNPs in oil phase</a:t>
            </a:r>
            <a:endParaRPr lang="en-US" altLang="zh-CN" sz="1600">
              <a:solidFill>
                <a:srgbClr val="0000CC"/>
              </a:solidFill>
              <a:cs typeface="Arial" charset="0"/>
            </a:endParaRPr>
          </a:p>
        </p:txBody>
      </p:sp>
      <p:sp>
        <p:nvSpPr>
          <p:cNvPr id="48136" name="Slide Number Placeholder 5"/>
          <p:cNvSpPr txBox="1">
            <a:spLocks noGrp="1"/>
          </p:cNvSpPr>
          <p:nvPr/>
        </p:nvSpPr>
        <p:spPr bwMode="auto">
          <a:xfrm>
            <a:off x="7239000" y="65151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1CE8E84F-A487-4275-B884-6DB7F5FD11EF}" type="slidenum">
              <a:rPr lang="zh-CN" altLang="en-US" sz="1400" b="1">
                <a:solidFill>
                  <a:srgbClr val="000000"/>
                </a:solidFill>
                <a:ea typeface="Osaka" pitchFamily="28" charset="-128"/>
              </a:rPr>
              <a:pPr algn="r" eaLnBrk="0" fontAlgn="base" hangingPunct="0">
                <a:spcBef>
                  <a:spcPct val="0"/>
                </a:spcBef>
                <a:spcAft>
                  <a:spcPct val="0"/>
                </a:spcAft>
              </a:pPr>
              <a:t>21</a:t>
            </a:fld>
            <a:endParaRPr lang="en-US" altLang="zh-CN" sz="1400" b="1">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98450" y="346075"/>
            <a:ext cx="8382000" cy="762000"/>
          </a:xfrm>
          <a:noFill/>
        </p:spPr>
        <p:txBody>
          <a:bodyPr/>
          <a:lstStyle/>
          <a:p>
            <a:pPr eaLnBrk="1" hangingPunct="1"/>
            <a:r>
              <a:rPr lang="en-US" altLang="zh-CN" sz="2700" smtClean="0">
                <a:solidFill>
                  <a:srgbClr val="0000CC"/>
                </a:solidFill>
                <a:cs typeface="Times New Roman" pitchFamily="18" charset="0"/>
              </a:rPr>
              <a:t>Conventional surfactant flooding for EOR</a:t>
            </a:r>
          </a:p>
        </p:txBody>
      </p:sp>
      <p:sp>
        <p:nvSpPr>
          <p:cNvPr id="1030" name="Text Box 12"/>
          <p:cNvSpPr txBox="1">
            <a:spLocks noChangeArrowheads="1"/>
          </p:cNvSpPr>
          <p:nvPr/>
        </p:nvSpPr>
        <p:spPr bwMode="auto">
          <a:xfrm>
            <a:off x="5019675" y="1295400"/>
            <a:ext cx="4124325" cy="3397250"/>
          </a:xfrm>
          <a:prstGeom prst="rect">
            <a:avLst/>
          </a:prstGeom>
          <a:noFill/>
          <a:ln w="9525">
            <a:noFill/>
            <a:miter lim="800000"/>
            <a:headEnd/>
            <a:tailEnd/>
          </a:ln>
        </p:spPr>
        <p:txBody>
          <a:bodyPr>
            <a:spAutoFit/>
          </a:bodyPr>
          <a:lstStyle/>
          <a:p>
            <a:pPr marL="274638" indent="-274638" fontAlgn="base">
              <a:spcBef>
                <a:spcPct val="25000"/>
              </a:spcBef>
              <a:spcAft>
                <a:spcPct val="25000"/>
              </a:spcAft>
              <a:buClr>
                <a:srgbClr val="FF6600"/>
              </a:buClr>
              <a:buFont typeface="Wingdings" pitchFamily="2" charset="2"/>
              <a:buChar char="§"/>
            </a:pPr>
            <a:r>
              <a:rPr lang="en-US" altLang="zh-CN" sz="1600">
                <a:solidFill>
                  <a:srgbClr val="0000CC"/>
                </a:solidFill>
                <a:cs typeface="Arial" charset="0"/>
              </a:rPr>
              <a:t>Injection of water results in only water being produced</a:t>
            </a:r>
          </a:p>
          <a:p>
            <a:pPr marL="274638" indent="-274638" fontAlgn="base">
              <a:spcBef>
                <a:spcPct val="25000"/>
              </a:spcBef>
              <a:spcAft>
                <a:spcPct val="25000"/>
              </a:spcAft>
              <a:buClr>
                <a:srgbClr val="FF6600"/>
              </a:buClr>
              <a:buFont typeface="Wingdings" pitchFamily="2" charset="2"/>
              <a:buChar char="§"/>
            </a:pPr>
            <a:r>
              <a:rPr lang="en-US" altLang="zh-CN" sz="1600">
                <a:solidFill>
                  <a:srgbClr val="0000CC"/>
                </a:solidFill>
                <a:cs typeface="Arial" charset="0"/>
              </a:rPr>
              <a:t>An effective way to introduce the surfactant is via a stable microemulsion containing oil, brine and surfactant</a:t>
            </a:r>
          </a:p>
          <a:p>
            <a:pPr marL="274638" indent="-274638" fontAlgn="base">
              <a:spcBef>
                <a:spcPct val="25000"/>
              </a:spcBef>
              <a:spcAft>
                <a:spcPct val="25000"/>
              </a:spcAft>
              <a:buClr>
                <a:srgbClr val="FF6600"/>
              </a:buClr>
              <a:buFont typeface="Wingdings" pitchFamily="2" charset="2"/>
              <a:buChar char="§"/>
            </a:pPr>
            <a:r>
              <a:rPr lang="en-US" altLang="zh-CN" sz="1600">
                <a:solidFill>
                  <a:srgbClr val="0000CC"/>
                </a:solidFill>
                <a:cs typeface="Arial" charset="0"/>
              </a:rPr>
              <a:t>The microemulsion mobilizes the trapped oil to form a growing oil bank driven ahead of the surfactant bank</a:t>
            </a:r>
          </a:p>
          <a:p>
            <a:pPr marL="274638" indent="-274638" fontAlgn="base">
              <a:spcBef>
                <a:spcPct val="25000"/>
              </a:spcBef>
              <a:spcAft>
                <a:spcPct val="25000"/>
              </a:spcAft>
              <a:buClr>
                <a:srgbClr val="FF6600"/>
              </a:buClr>
              <a:buFont typeface="Wingdings" pitchFamily="2" charset="2"/>
              <a:buChar char="§"/>
            </a:pPr>
            <a:r>
              <a:rPr lang="en-US" altLang="zh-CN" sz="1600">
                <a:solidFill>
                  <a:srgbClr val="0000CC"/>
                </a:solidFill>
                <a:cs typeface="Arial" charset="0"/>
              </a:rPr>
              <a:t>Polymer-thickened water is injected to effectively push or displace the microemulsion bank through the reservoir, followed by ordinary brine</a:t>
            </a:r>
          </a:p>
        </p:txBody>
      </p:sp>
      <p:sp>
        <p:nvSpPr>
          <p:cNvPr id="1031" name="Text Box 4"/>
          <p:cNvSpPr txBox="1">
            <a:spLocks noChangeArrowheads="1"/>
          </p:cNvSpPr>
          <p:nvPr/>
        </p:nvSpPr>
        <p:spPr bwMode="auto">
          <a:xfrm>
            <a:off x="5181600" y="914400"/>
            <a:ext cx="3641725"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000">
                <a:solidFill>
                  <a:srgbClr val="000000"/>
                </a:solidFill>
                <a:cs typeface="Arial" charset="0"/>
              </a:rPr>
              <a:t>Enhanced Oil Recovery (EOR)</a:t>
            </a:r>
          </a:p>
        </p:txBody>
      </p:sp>
      <p:pic>
        <p:nvPicPr>
          <p:cNvPr id="1032" name="Picture 5"/>
          <p:cNvPicPr>
            <a:picLocks noChangeAspect="1" noChangeArrowheads="1"/>
          </p:cNvPicPr>
          <p:nvPr/>
        </p:nvPicPr>
        <p:blipFill>
          <a:blip r:embed="rId4" cstate="print"/>
          <a:srcRect/>
          <a:stretch>
            <a:fillRect/>
          </a:stretch>
        </p:blipFill>
        <p:spPr bwMode="auto">
          <a:xfrm>
            <a:off x="0" y="1066800"/>
            <a:ext cx="5029200" cy="3263900"/>
          </a:xfrm>
          <a:prstGeom prst="rect">
            <a:avLst/>
          </a:prstGeom>
          <a:noFill/>
          <a:ln w="9525">
            <a:noFill/>
            <a:miter lim="800000"/>
            <a:headEnd/>
            <a:tailEnd/>
          </a:ln>
        </p:spPr>
      </p:pic>
      <p:sp>
        <p:nvSpPr>
          <p:cNvPr id="1033" name="Rectangle 6"/>
          <p:cNvSpPr>
            <a:spLocks noChangeArrowheads="1"/>
          </p:cNvSpPr>
          <p:nvPr/>
        </p:nvSpPr>
        <p:spPr bwMode="auto">
          <a:xfrm>
            <a:off x="1301750" y="4645025"/>
            <a:ext cx="22796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b="1">
                <a:solidFill>
                  <a:srgbClr val="000000"/>
                </a:solidFill>
                <a:cs typeface="Arial" charset="0"/>
              </a:rPr>
              <a:t>Surfactant flooding</a:t>
            </a:r>
            <a:endParaRPr lang="zh-CN" altLang="en-US" b="1">
              <a:solidFill>
                <a:srgbClr val="000000"/>
              </a:solidFill>
              <a:cs typeface="Arial" charset="0"/>
            </a:endParaRPr>
          </a:p>
        </p:txBody>
      </p:sp>
      <p:sp>
        <p:nvSpPr>
          <p:cNvPr id="1034" name="Rectangle 7"/>
          <p:cNvSpPr>
            <a:spLocks noChangeArrowheads="1"/>
          </p:cNvSpPr>
          <p:nvPr/>
        </p:nvSpPr>
        <p:spPr bwMode="auto">
          <a:xfrm>
            <a:off x="609600" y="1066800"/>
            <a:ext cx="381000" cy="3276600"/>
          </a:xfrm>
          <a:prstGeom prst="rect">
            <a:avLst/>
          </a:prstGeom>
          <a:noFill/>
          <a:ln w="25400" cap="rnd">
            <a:solidFill>
              <a:schemeClr val="hlink"/>
            </a:solidFill>
            <a:prstDash val="sysDot"/>
            <a:miter lim="800000"/>
            <a:headEnd/>
            <a:tailEnd/>
          </a:ln>
        </p:spPr>
        <p:txBody>
          <a:bodyPr wrap="none" anchor="ct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1035" name="Text Box 8"/>
          <p:cNvSpPr txBox="1">
            <a:spLocks noChangeArrowheads="1"/>
          </p:cNvSpPr>
          <p:nvPr/>
        </p:nvSpPr>
        <p:spPr bwMode="auto">
          <a:xfrm>
            <a:off x="168275" y="4316413"/>
            <a:ext cx="14922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srgbClr val="000000"/>
                </a:solidFill>
                <a:cs typeface="Arial" charset="0"/>
              </a:rPr>
              <a:t>Injection well</a:t>
            </a:r>
          </a:p>
        </p:txBody>
      </p:sp>
      <p:sp>
        <p:nvSpPr>
          <p:cNvPr id="1036" name="Rectangle 9"/>
          <p:cNvSpPr>
            <a:spLocks noChangeArrowheads="1"/>
          </p:cNvSpPr>
          <p:nvPr/>
        </p:nvSpPr>
        <p:spPr bwMode="auto">
          <a:xfrm>
            <a:off x="3870325" y="1098550"/>
            <a:ext cx="381000" cy="3276600"/>
          </a:xfrm>
          <a:prstGeom prst="rect">
            <a:avLst/>
          </a:prstGeom>
          <a:noFill/>
          <a:ln w="25400" cap="rnd">
            <a:solidFill>
              <a:schemeClr val="hlink"/>
            </a:solidFill>
            <a:prstDash val="sysDot"/>
            <a:miter lim="800000"/>
            <a:headEnd/>
            <a:tailEnd/>
          </a:ln>
        </p:spPr>
        <p:txBody>
          <a:bodyPr wrap="none" anchor="ct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1037" name="Text Box 10"/>
          <p:cNvSpPr txBox="1">
            <a:spLocks noChangeArrowheads="1"/>
          </p:cNvSpPr>
          <p:nvPr/>
        </p:nvSpPr>
        <p:spPr bwMode="auto">
          <a:xfrm>
            <a:off x="3190875" y="4292600"/>
            <a:ext cx="17335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a:solidFill>
                  <a:srgbClr val="000000"/>
                </a:solidFill>
                <a:cs typeface="Arial" charset="0"/>
              </a:rPr>
              <a:t>Production well</a:t>
            </a:r>
          </a:p>
        </p:txBody>
      </p:sp>
      <p:sp>
        <p:nvSpPr>
          <p:cNvPr id="1038" name="Rectangle 12"/>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graphicFrame>
        <p:nvGraphicFramePr>
          <p:cNvPr id="1026" name="Object 13"/>
          <p:cNvGraphicFramePr>
            <a:graphicFrameLocks noChangeAspect="1"/>
          </p:cNvGraphicFramePr>
          <p:nvPr/>
        </p:nvGraphicFramePr>
        <p:xfrm>
          <a:off x="762000" y="5029200"/>
          <a:ext cx="2209800" cy="922338"/>
        </p:xfrm>
        <a:graphic>
          <a:graphicData uri="http://schemas.openxmlformats.org/presentationml/2006/ole">
            <p:oleObj spid="_x0000_s7170" name="公式" r:id="rId5" imgW="1092200" imgH="457200" progId="Equation.3">
              <p:embed/>
            </p:oleObj>
          </a:graphicData>
        </a:graphic>
      </p:graphicFrame>
      <p:sp>
        <p:nvSpPr>
          <p:cNvPr id="1039" name="Rectangle 14"/>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graphicFrame>
        <p:nvGraphicFramePr>
          <p:cNvPr id="1027" name="Object 15"/>
          <p:cNvGraphicFramePr>
            <a:graphicFrameLocks noChangeAspect="1"/>
          </p:cNvGraphicFramePr>
          <p:nvPr/>
        </p:nvGraphicFramePr>
        <p:xfrm>
          <a:off x="914400" y="5975350"/>
          <a:ext cx="381000" cy="269875"/>
        </p:xfrm>
        <a:graphic>
          <a:graphicData uri="http://schemas.openxmlformats.org/presentationml/2006/ole">
            <p:oleObj spid="_x0000_s7171" name="公式" r:id="rId6" imgW="228501" imgH="165028" progId="Equation.3">
              <p:embed/>
            </p:oleObj>
          </a:graphicData>
        </a:graphic>
      </p:graphicFrame>
      <p:sp>
        <p:nvSpPr>
          <p:cNvPr id="1040" name="Rectangle 16"/>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graphicFrame>
        <p:nvGraphicFramePr>
          <p:cNvPr id="1028" name="Object 17"/>
          <p:cNvGraphicFramePr>
            <a:graphicFrameLocks noChangeAspect="1"/>
          </p:cNvGraphicFramePr>
          <p:nvPr/>
        </p:nvGraphicFramePr>
        <p:xfrm>
          <a:off x="965200" y="6324600"/>
          <a:ext cx="233363" cy="304800"/>
        </p:xfrm>
        <a:graphic>
          <a:graphicData uri="http://schemas.openxmlformats.org/presentationml/2006/ole">
            <p:oleObj spid="_x0000_s7172" name="公式" r:id="rId7" imgW="126780" imgH="164814" progId="Equation.3">
              <p:embed/>
            </p:oleObj>
          </a:graphicData>
        </a:graphic>
      </p:graphicFrame>
      <p:sp>
        <p:nvSpPr>
          <p:cNvPr id="1041" name="Text Box 18"/>
          <p:cNvSpPr txBox="1">
            <a:spLocks noChangeArrowheads="1"/>
          </p:cNvSpPr>
          <p:nvPr/>
        </p:nvSpPr>
        <p:spPr bwMode="auto">
          <a:xfrm>
            <a:off x="1371600" y="5942013"/>
            <a:ext cx="1897063" cy="611187"/>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1600">
                <a:solidFill>
                  <a:srgbClr val="000000"/>
                </a:solidFill>
                <a:cs typeface="Arial" charset="0"/>
              </a:rPr>
              <a:t>Interfacial area</a:t>
            </a:r>
          </a:p>
          <a:p>
            <a:pPr fontAlgn="base">
              <a:spcBef>
                <a:spcPct val="0"/>
              </a:spcBef>
              <a:spcAft>
                <a:spcPct val="0"/>
              </a:spcAft>
            </a:pPr>
            <a:r>
              <a:rPr lang="en-US" altLang="zh-CN" sz="1600">
                <a:solidFill>
                  <a:srgbClr val="000000"/>
                </a:solidFill>
                <a:cs typeface="Arial" charset="0"/>
              </a:rPr>
              <a:t>Interfacial tension,</a:t>
            </a:r>
            <a:r>
              <a:rPr lang="en-US" altLang="zh-CN">
                <a:solidFill>
                  <a:srgbClr val="000000"/>
                </a:solidFill>
                <a:cs typeface="Arial" charset="0"/>
              </a:rPr>
              <a:t> </a:t>
            </a:r>
          </a:p>
        </p:txBody>
      </p:sp>
      <p:sp>
        <p:nvSpPr>
          <p:cNvPr id="1042" name="Rectangle 19"/>
          <p:cNvSpPr>
            <a:spLocks noChangeArrowheads="1"/>
          </p:cNvSpPr>
          <p:nvPr/>
        </p:nvSpPr>
        <p:spPr bwMode="auto">
          <a:xfrm>
            <a:off x="2997200" y="6210300"/>
            <a:ext cx="3565525" cy="336550"/>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1600">
                <a:solidFill>
                  <a:srgbClr val="000000"/>
                </a:solidFill>
                <a:cs typeface="Arial" charset="0"/>
              </a:rPr>
              <a:t>10</a:t>
            </a:r>
            <a:r>
              <a:rPr lang="en-US" altLang="zh-CN" sz="1600" baseline="30000">
                <a:solidFill>
                  <a:srgbClr val="000000"/>
                </a:solidFill>
                <a:cs typeface="Arial" charset="0"/>
              </a:rPr>
              <a:t>-4</a:t>
            </a:r>
            <a:r>
              <a:rPr lang="en-US" altLang="zh-CN" sz="1600">
                <a:solidFill>
                  <a:srgbClr val="000000"/>
                </a:solidFill>
                <a:cs typeface="Arial" charset="0"/>
              </a:rPr>
              <a:t> - 10</a:t>
            </a:r>
            <a:r>
              <a:rPr lang="en-US" altLang="zh-CN" sz="1600" baseline="30000">
                <a:solidFill>
                  <a:srgbClr val="000000"/>
                </a:solidFill>
                <a:cs typeface="Arial" charset="0"/>
              </a:rPr>
              <a:t>-2 </a:t>
            </a:r>
            <a:r>
              <a:rPr lang="en-US" altLang="zh-CN" sz="1600">
                <a:solidFill>
                  <a:srgbClr val="000000"/>
                </a:solidFill>
                <a:cs typeface="Arial" charset="0"/>
              </a:rPr>
              <a:t>mN/m (required for </a:t>
            </a:r>
            <a:r>
              <a:rPr lang="en-US" altLang="zh-CN" sz="1600">
                <a:solidFill>
                  <a:srgbClr val="000000"/>
                </a:solidFill>
                <a:latin typeface="Symbol" pitchFamily="18" charset="2"/>
                <a:cs typeface="Arial" charset="0"/>
              </a:rPr>
              <a:t>D</a:t>
            </a:r>
            <a:r>
              <a:rPr lang="en-US" altLang="zh-CN" sz="1600">
                <a:solidFill>
                  <a:srgbClr val="000000"/>
                </a:solidFill>
                <a:cs typeface="Arial" charset="0"/>
              </a:rPr>
              <a:t>G &lt; 0)</a:t>
            </a:r>
            <a:endParaRPr lang="zh-CN" altLang="en-US" sz="1600">
              <a:solidFill>
                <a:srgbClr val="000000"/>
              </a:solidFill>
              <a:cs typeface="Arial" charset="0"/>
            </a:endParaRPr>
          </a:p>
        </p:txBody>
      </p:sp>
      <p:sp>
        <p:nvSpPr>
          <p:cNvPr id="1043" name="Rectangle 21"/>
          <p:cNvSpPr>
            <a:spLocks noChangeArrowheads="1"/>
          </p:cNvSpPr>
          <p:nvPr/>
        </p:nvSpPr>
        <p:spPr bwMode="auto">
          <a:xfrm>
            <a:off x="5969000" y="6635750"/>
            <a:ext cx="2771775" cy="374650"/>
          </a:xfrm>
          <a:prstGeom prst="rect">
            <a:avLst/>
          </a:prstGeom>
          <a:noFill/>
          <a:ln w="12700">
            <a:noFill/>
            <a:miter lim="800000"/>
            <a:headEnd/>
            <a:tailEnd/>
          </a:ln>
        </p:spPr>
        <p:txBody>
          <a:bodyPr wrap="none" lIns="0" tIns="0" rIns="0" bIns="0" anchor="ctr">
            <a:spAutoFit/>
          </a:bodyPr>
          <a:lstStyle/>
          <a:p>
            <a:pPr eaLnBrk="0" fontAlgn="base" hangingPunct="0">
              <a:spcBef>
                <a:spcPct val="0"/>
              </a:spcBef>
              <a:spcAft>
                <a:spcPct val="5000"/>
              </a:spcAft>
              <a:buClr>
                <a:srgbClr val="FF9900"/>
              </a:buClr>
              <a:buSzPct val="100000"/>
              <a:buFont typeface="Times New Roman" pitchFamily="18" charset="0"/>
              <a:buNone/>
            </a:pPr>
            <a:r>
              <a:rPr lang="en-US" altLang="zh-CN" sz="1200" i="1">
                <a:solidFill>
                  <a:srgbClr val="000000"/>
                </a:solidFill>
                <a:ea typeface="Batang" pitchFamily="18" charset="-127"/>
              </a:rPr>
              <a:t>J. Am. Oil Chemists' Soc.,</a:t>
            </a:r>
            <a:r>
              <a:rPr lang="en-US" altLang="zh-CN" sz="1200">
                <a:solidFill>
                  <a:srgbClr val="000000"/>
                </a:solidFill>
                <a:ea typeface="Batang" pitchFamily="18" charset="-127"/>
              </a:rPr>
              <a:t> </a:t>
            </a:r>
            <a:r>
              <a:rPr lang="en-US" altLang="zh-CN" sz="1200" b="1">
                <a:solidFill>
                  <a:srgbClr val="000000"/>
                </a:solidFill>
                <a:ea typeface="Batang" pitchFamily="18" charset="-127"/>
              </a:rPr>
              <a:t>1982</a:t>
            </a:r>
            <a:r>
              <a:rPr lang="en-US" altLang="zh-CN" sz="1200">
                <a:solidFill>
                  <a:srgbClr val="000000"/>
                </a:solidFill>
                <a:ea typeface="Batang" pitchFamily="18" charset="-127"/>
              </a:rPr>
              <a:t>, </a:t>
            </a:r>
            <a:r>
              <a:rPr lang="en-US" altLang="zh-CN" sz="1200" i="1">
                <a:solidFill>
                  <a:srgbClr val="000000"/>
                </a:solidFill>
                <a:ea typeface="Batang" pitchFamily="18" charset="-127"/>
              </a:rPr>
              <a:t>59,</a:t>
            </a:r>
            <a:r>
              <a:rPr lang="en-US" altLang="zh-CN" sz="1200">
                <a:solidFill>
                  <a:srgbClr val="000000"/>
                </a:solidFill>
                <a:ea typeface="Batang" pitchFamily="18" charset="-127"/>
              </a:rPr>
              <a:t> 839.</a:t>
            </a:r>
            <a:endParaRPr lang="en-US" altLang="zh-CN" sz="1500">
              <a:solidFill>
                <a:srgbClr val="000000"/>
              </a:solidFill>
              <a:ea typeface="Batang" pitchFamily="18" charset="-127"/>
            </a:endParaRPr>
          </a:p>
          <a:p>
            <a:pPr eaLnBrk="0" fontAlgn="base" hangingPunct="0">
              <a:spcBef>
                <a:spcPct val="0"/>
              </a:spcBef>
              <a:spcAft>
                <a:spcPct val="0"/>
              </a:spcAft>
            </a:pPr>
            <a:endParaRPr lang="en-US" altLang="zh-CN" sz="1200">
              <a:solidFill>
                <a:srgbClr val="000000"/>
              </a:solidFill>
              <a:ea typeface="Batang" pitchFamily="18" charset="-127"/>
            </a:endParaRPr>
          </a:p>
        </p:txBody>
      </p:sp>
      <p:sp>
        <p:nvSpPr>
          <p:cNvPr id="1044"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884FC999-5687-4C73-A519-DB6FDF037579}" type="slidenum">
              <a:rPr lang="zh-CN" altLang="en-US" sz="1400" b="1">
                <a:solidFill>
                  <a:srgbClr val="000000"/>
                </a:solidFill>
                <a:ea typeface="Osaka" pitchFamily="28" charset="-128"/>
              </a:rPr>
              <a:pPr algn="r" eaLnBrk="0" fontAlgn="base" hangingPunct="0">
                <a:spcBef>
                  <a:spcPct val="0"/>
                </a:spcBef>
                <a:spcAft>
                  <a:spcPct val="0"/>
                </a:spcAft>
              </a:pPr>
              <a:t>22</a:t>
            </a:fld>
            <a:endParaRPr lang="en-US" altLang="zh-CN" sz="1400" b="1">
              <a:solidFill>
                <a:srgbClr val="000000"/>
              </a:solidFill>
              <a:ea typeface="Osaka" pitchFamily="28" charset="-128"/>
            </a:endParaRPr>
          </a:p>
        </p:txBody>
      </p:sp>
      <p:sp>
        <p:nvSpPr>
          <p:cNvPr id="1045" name="Rectangle 23"/>
          <p:cNvSpPr>
            <a:spLocks noChangeArrowheads="1"/>
          </p:cNvSpPr>
          <p:nvPr/>
        </p:nvSpPr>
        <p:spPr bwMode="auto">
          <a:xfrm>
            <a:off x="4319588" y="5380038"/>
            <a:ext cx="4748212" cy="730250"/>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en-US" altLang="zh-CN" sz="1400" b="1" i="1" dirty="0" err="1">
                <a:solidFill>
                  <a:srgbClr val="000000"/>
                </a:solidFill>
                <a:cs typeface="Arial" charset="0"/>
              </a:rPr>
              <a:t>Amphiphilic</a:t>
            </a:r>
            <a:r>
              <a:rPr lang="en-US" altLang="zh-CN" sz="1400" b="1" i="1" dirty="0">
                <a:solidFill>
                  <a:srgbClr val="000000"/>
                </a:solidFill>
                <a:cs typeface="Arial" charset="0"/>
              </a:rPr>
              <a:t> carbon-based nanoparticles will be designed to lower the interfacial tension for enhanced oil recovery.</a:t>
            </a:r>
            <a:r>
              <a:rPr lang="en-US" altLang="zh-CN" sz="1400" b="1" dirty="0">
                <a:solidFill>
                  <a:srgbClr val="FC0128"/>
                </a:solidFill>
                <a:cs typeface="Arial" charset="0"/>
              </a:rPr>
              <a:t> </a:t>
            </a:r>
          </a:p>
        </p:txBody>
      </p:sp>
      <p:sp>
        <p:nvSpPr>
          <p:cNvPr id="1046" name="Rectangle 20"/>
          <p:cNvSpPr>
            <a:spLocks noChangeArrowheads="1"/>
          </p:cNvSpPr>
          <p:nvPr/>
        </p:nvSpPr>
        <p:spPr bwMode="auto">
          <a:xfrm>
            <a:off x="6634163" y="6019800"/>
            <a:ext cx="2446337" cy="304800"/>
          </a:xfrm>
          <a:prstGeom prst="rect">
            <a:avLst/>
          </a:prstGeom>
          <a:noFill/>
          <a:ln w="9525">
            <a:noFill/>
            <a:miter lim="800000"/>
            <a:headEnd/>
            <a:tailEnd/>
          </a:ln>
        </p:spPr>
        <p:txBody>
          <a:bodyPr wrap="none">
            <a:spAutoFit/>
          </a:bodyPr>
          <a:lstStyle/>
          <a:p>
            <a:pP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Note: 1 mN/m = 1 dyne/cm </a:t>
            </a:r>
            <a:endParaRPr lang="en-US" altLang="zh-CN" sz="1400">
              <a:solidFill>
                <a:srgbClr val="000000"/>
              </a:solidFill>
              <a:ea typeface="Batang" pitchFamily="18" charset="-127"/>
              <a:cs typeface="Arial" charset="0"/>
            </a:endParaRPr>
          </a:p>
        </p:txBody>
      </p:sp>
      <p:cxnSp>
        <p:nvCxnSpPr>
          <p:cNvPr id="24" name="Straight Arrow Connector 23"/>
          <p:cNvCxnSpPr/>
          <p:nvPr/>
        </p:nvCxnSpPr>
        <p:spPr>
          <a:xfrm flipH="1" flipV="1">
            <a:off x="1295400" y="2438400"/>
            <a:ext cx="3505200" cy="2590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48" name="TextBox 24"/>
          <p:cNvSpPr txBox="1">
            <a:spLocks noChangeArrowheads="1"/>
          </p:cNvSpPr>
          <p:nvPr/>
        </p:nvSpPr>
        <p:spPr bwMode="auto">
          <a:xfrm>
            <a:off x="4724400" y="4800600"/>
            <a:ext cx="1936750" cy="400050"/>
          </a:xfrm>
          <a:prstGeom prst="rect">
            <a:avLst/>
          </a:prstGeom>
          <a:noFill/>
          <a:ln w="9525">
            <a:noFill/>
            <a:miter lim="800000"/>
            <a:headEnd/>
            <a:tailEnd/>
          </a:ln>
        </p:spPr>
        <p:txBody>
          <a:bodyPr wrap="none">
            <a:spAutoFit/>
          </a:bodyPr>
          <a:lstStyle/>
          <a:p>
            <a:pPr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rPr>
              <a:t>Inject NPs here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79400" y="360363"/>
            <a:ext cx="8382000" cy="762000"/>
          </a:xfrm>
          <a:noFill/>
        </p:spPr>
        <p:txBody>
          <a:bodyPr/>
          <a:lstStyle/>
          <a:p>
            <a:pPr eaLnBrk="1" hangingPunct="1"/>
            <a:r>
              <a:rPr lang="en-US" altLang="zh-CN" sz="2700" smtClean="0">
                <a:solidFill>
                  <a:srgbClr val="0000CC"/>
                </a:solidFill>
              </a:rPr>
              <a:t>Why are nanoparticles (NPs) being used?</a:t>
            </a:r>
          </a:p>
        </p:txBody>
      </p:sp>
      <p:sp>
        <p:nvSpPr>
          <p:cNvPr id="49155" name="Text Box 3"/>
          <p:cNvSpPr txBox="1">
            <a:spLocks noChangeArrowheads="1"/>
          </p:cNvSpPr>
          <p:nvPr/>
        </p:nvSpPr>
        <p:spPr bwMode="auto">
          <a:xfrm>
            <a:off x="304800" y="762000"/>
            <a:ext cx="8532813" cy="1860550"/>
          </a:xfrm>
          <a:prstGeom prst="rect">
            <a:avLst/>
          </a:prstGeom>
          <a:noFill/>
          <a:ln w="12700">
            <a:noFill/>
            <a:miter lim="800000"/>
            <a:headEnd/>
            <a:tailEnd/>
          </a:ln>
        </p:spPr>
        <p:txBody>
          <a:bodyPr lIns="90488" tIns="44450" rIns="90488" bIns="44450">
            <a:spAutoFit/>
          </a:bodyPr>
          <a:lstStyle/>
          <a:p>
            <a:pPr marL="182563" indent="-182563" fontAlgn="base">
              <a:lnSpc>
                <a:spcPct val="125000"/>
              </a:lnSpc>
              <a:spcBef>
                <a:spcPct val="0"/>
              </a:spcBef>
              <a:spcAft>
                <a:spcPct val="5000"/>
              </a:spcAft>
              <a:buClr>
                <a:srgbClr val="FF9900"/>
              </a:buClr>
              <a:buSzPct val="60000"/>
              <a:buFont typeface="Arial" charset="0"/>
              <a:buBlip>
                <a:blip r:embed="rId3"/>
              </a:buBlip>
            </a:pPr>
            <a:r>
              <a:rPr lang="en-US" altLang="zh-CN">
                <a:solidFill>
                  <a:srgbClr val="000000"/>
                </a:solidFill>
                <a:ea typeface="Batang" pitchFamily="18" charset="-127"/>
                <a:cs typeface="Arial" charset="0"/>
              </a:rPr>
              <a:t>Ultra-small</a:t>
            </a:r>
          </a:p>
          <a:p>
            <a:pPr marL="182563" indent="-182563" fontAlgn="base">
              <a:lnSpc>
                <a:spcPct val="125000"/>
              </a:lnSpc>
              <a:spcBef>
                <a:spcPct val="0"/>
              </a:spcBef>
              <a:spcAft>
                <a:spcPct val="5000"/>
              </a:spcAft>
              <a:buClr>
                <a:srgbClr val="FF9900"/>
              </a:buClr>
              <a:buSzPct val="60000"/>
              <a:buFont typeface="Arial" charset="0"/>
              <a:buBlip>
                <a:blip r:embed="rId3"/>
              </a:buBlip>
            </a:pPr>
            <a:r>
              <a:rPr lang="en-US" altLang="zh-CN">
                <a:solidFill>
                  <a:srgbClr val="000000"/>
                </a:solidFill>
                <a:ea typeface="Batang" pitchFamily="18" charset="-127"/>
                <a:cs typeface="Arial" charset="0"/>
              </a:rPr>
              <a:t>Easy to synthesize and control the particle size and shape</a:t>
            </a:r>
          </a:p>
          <a:p>
            <a:pPr marL="182563" indent="-182563" fontAlgn="base">
              <a:lnSpc>
                <a:spcPct val="125000"/>
              </a:lnSpc>
              <a:spcBef>
                <a:spcPct val="0"/>
              </a:spcBef>
              <a:spcAft>
                <a:spcPct val="5000"/>
              </a:spcAft>
              <a:buClr>
                <a:srgbClr val="FF9900"/>
              </a:buClr>
              <a:buSzPct val="60000"/>
              <a:buFont typeface="Arial" charset="0"/>
              <a:buBlip>
                <a:blip r:embed="rId3"/>
              </a:buBlip>
            </a:pPr>
            <a:r>
              <a:rPr lang="en-US" altLang="zh-CN">
                <a:solidFill>
                  <a:srgbClr val="000000"/>
                </a:solidFill>
                <a:ea typeface="Batang" pitchFamily="18" charset="-127"/>
                <a:cs typeface="Arial" charset="0"/>
              </a:rPr>
              <a:t>Convenient to be delivered and be recovered</a:t>
            </a:r>
          </a:p>
          <a:p>
            <a:pPr marL="182563" indent="-182563" fontAlgn="base">
              <a:lnSpc>
                <a:spcPct val="125000"/>
              </a:lnSpc>
              <a:spcBef>
                <a:spcPct val="0"/>
              </a:spcBef>
              <a:spcAft>
                <a:spcPct val="5000"/>
              </a:spcAft>
              <a:buClr>
                <a:srgbClr val="FF9900"/>
              </a:buClr>
              <a:buSzPct val="60000"/>
              <a:buFont typeface="Arial" charset="0"/>
              <a:buBlip>
                <a:blip r:embed="rId3"/>
              </a:buBlip>
            </a:pPr>
            <a:r>
              <a:rPr lang="en-US" altLang="zh-CN">
                <a:solidFill>
                  <a:srgbClr val="000000"/>
                </a:solidFill>
                <a:ea typeface="Batang" pitchFamily="18" charset="-127"/>
                <a:cs typeface="Arial" charset="0"/>
              </a:rPr>
              <a:t>In-situ detection of the physical and chemical properties of the oil reservoir</a:t>
            </a:r>
          </a:p>
          <a:p>
            <a:pPr marL="182563" indent="-182563" fontAlgn="base">
              <a:lnSpc>
                <a:spcPct val="125000"/>
              </a:lnSpc>
              <a:spcBef>
                <a:spcPct val="0"/>
              </a:spcBef>
              <a:spcAft>
                <a:spcPct val="5000"/>
              </a:spcAft>
              <a:buClr>
                <a:srgbClr val="FF9900"/>
              </a:buClr>
              <a:buSzPct val="60000"/>
              <a:buFont typeface="Arial" charset="0"/>
              <a:buBlip>
                <a:blip r:embed="rId3"/>
              </a:buBlip>
            </a:pPr>
            <a:r>
              <a:rPr lang="en-US" altLang="zh-CN">
                <a:solidFill>
                  <a:srgbClr val="000000"/>
                </a:solidFill>
                <a:ea typeface="Batang" pitchFamily="18" charset="-127"/>
                <a:cs typeface="Arial" charset="0"/>
              </a:rPr>
              <a:t>Capable to integrate multifunctionalities to lower the production cost</a:t>
            </a:r>
          </a:p>
        </p:txBody>
      </p:sp>
      <p:sp>
        <p:nvSpPr>
          <p:cNvPr id="49156" name="Text Box 8"/>
          <p:cNvSpPr txBox="1">
            <a:spLocks noChangeArrowheads="1"/>
          </p:cNvSpPr>
          <p:nvPr/>
        </p:nvSpPr>
        <p:spPr bwMode="auto">
          <a:xfrm>
            <a:off x="990600" y="3352800"/>
            <a:ext cx="1143000" cy="393700"/>
          </a:xfrm>
          <a:prstGeom prst="rect">
            <a:avLst/>
          </a:prstGeom>
          <a:noFill/>
          <a:ln w="12700">
            <a:noFill/>
            <a:miter lim="800000"/>
            <a:headEnd/>
            <a:tailEnd/>
          </a:ln>
        </p:spPr>
        <p:txBody>
          <a:bodyPr lIns="90488" tIns="44450" rIns="90488" bIns="44450">
            <a:spAutoFit/>
          </a:bodyPr>
          <a:lstStyle/>
          <a:p>
            <a:pPr fontAlgn="base">
              <a:spcBef>
                <a:spcPct val="0"/>
              </a:spcBef>
              <a:spcAft>
                <a:spcPct val="5000"/>
              </a:spcAft>
              <a:buClr>
                <a:srgbClr val="FF9900"/>
              </a:buClr>
              <a:buSzPct val="100000"/>
              <a:buFont typeface="Times New Roman" pitchFamily="18" charset="0"/>
              <a:buNone/>
            </a:pPr>
            <a:r>
              <a:rPr lang="en-US" altLang="zh-CN" sz="2000" i="1">
                <a:solidFill>
                  <a:srgbClr val="0000FF"/>
                </a:solidFill>
                <a:ea typeface="Batang" pitchFamily="18" charset="-127"/>
                <a:cs typeface="Arial" charset="0"/>
              </a:rPr>
              <a:t>MPNPs</a:t>
            </a:r>
          </a:p>
        </p:txBody>
      </p:sp>
      <p:sp>
        <p:nvSpPr>
          <p:cNvPr id="17419" name="Rectangle 11"/>
          <p:cNvSpPr>
            <a:spLocks noChangeArrowheads="1"/>
          </p:cNvSpPr>
          <p:nvPr/>
        </p:nvSpPr>
        <p:spPr bwMode="auto">
          <a:xfrm>
            <a:off x="101600" y="4662488"/>
            <a:ext cx="5149850" cy="2047875"/>
          </a:xfrm>
          <a:prstGeom prst="rect">
            <a:avLst/>
          </a:prstGeom>
          <a:noFill/>
          <a:ln w="9525">
            <a:noFill/>
            <a:miter lim="800000"/>
            <a:headEnd/>
            <a:tailEnd/>
          </a:ln>
        </p:spPr>
        <p:txBody>
          <a:bodyPr>
            <a:spAutoFit/>
          </a:bodyPr>
          <a:lstStyle/>
          <a:p>
            <a:pPr marL="182563" indent="-182563" fontAlgn="base">
              <a:lnSpc>
                <a:spcPct val="90000"/>
              </a:lnSpc>
              <a:spcBef>
                <a:spcPct val="20000"/>
              </a:spcBef>
              <a:spcAft>
                <a:spcPct val="0"/>
              </a:spcAft>
            </a:pPr>
            <a:r>
              <a:rPr lang="en-US" altLang="zh-CN" i="1" u="sng">
                <a:solidFill>
                  <a:srgbClr val="0000CC"/>
                </a:solidFill>
                <a:cs typeface="Arial" charset="0"/>
              </a:rPr>
              <a:t>What could MPNPs do</a:t>
            </a:r>
            <a:r>
              <a:rPr lang="en-US" altLang="zh-CN">
                <a:solidFill>
                  <a:srgbClr val="0000CC"/>
                </a:solidFill>
                <a:cs typeface="Arial" charset="0"/>
              </a:rPr>
              <a:t>?</a:t>
            </a:r>
          </a:p>
          <a:p>
            <a:pPr marL="182563" indent="-182563" fontAlgn="base">
              <a:lnSpc>
                <a:spcPct val="90000"/>
              </a:lnSpc>
              <a:spcBef>
                <a:spcPct val="20000"/>
              </a:spcBef>
              <a:spcAft>
                <a:spcPct val="0"/>
              </a:spcAft>
              <a:buFont typeface="Wingdings" pitchFamily="2" charset="2"/>
              <a:buChar char="§"/>
            </a:pPr>
            <a:r>
              <a:rPr lang="en-US" altLang="zh-CN">
                <a:solidFill>
                  <a:srgbClr val="0000CC"/>
                </a:solidFill>
                <a:cs typeface="Arial" charset="0"/>
              </a:rPr>
              <a:t>Mobilize oil droplets to form oil bank</a:t>
            </a:r>
          </a:p>
          <a:p>
            <a:pPr marL="182563" indent="-182563" fontAlgn="base">
              <a:lnSpc>
                <a:spcPct val="90000"/>
              </a:lnSpc>
              <a:spcBef>
                <a:spcPct val="20000"/>
              </a:spcBef>
              <a:spcAft>
                <a:spcPct val="0"/>
              </a:spcAft>
              <a:buFont typeface="Wingdings" pitchFamily="2" charset="2"/>
              <a:buChar char="§"/>
            </a:pPr>
            <a:r>
              <a:rPr lang="en-US" altLang="zh-CN">
                <a:solidFill>
                  <a:srgbClr val="0000CC"/>
                </a:solidFill>
                <a:cs typeface="Arial" charset="0"/>
              </a:rPr>
              <a:t>Detect the residual oil saturation (sequestered tracers)</a:t>
            </a:r>
          </a:p>
          <a:p>
            <a:pPr marL="182563" indent="-182563" fontAlgn="base">
              <a:lnSpc>
                <a:spcPct val="90000"/>
              </a:lnSpc>
              <a:spcBef>
                <a:spcPct val="20000"/>
              </a:spcBef>
              <a:spcAft>
                <a:spcPct val="0"/>
              </a:spcAft>
              <a:buFont typeface="Wingdings" pitchFamily="2" charset="2"/>
              <a:buChar char="§"/>
            </a:pPr>
            <a:r>
              <a:rPr lang="en-US" altLang="zh-CN">
                <a:solidFill>
                  <a:srgbClr val="0000CC"/>
                </a:solidFill>
                <a:cs typeface="Arial" charset="0"/>
              </a:rPr>
              <a:t>Detect the local environments (pH, H</a:t>
            </a:r>
            <a:r>
              <a:rPr lang="en-US" altLang="zh-CN" baseline="-25000">
                <a:solidFill>
                  <a:srgbClr val="0000CC"/>
                </a:solidFill>
                <a:cs typeface="Arial" charset="0"/>
              </a:rPr>
              <a:t>2</a:t>
            </a:r>
            <a:r>
              <a:rPr lang="en-US" altLang="zh-CN">
                <a:solidFill>
                  <a:srgbClr val="0000CC"/>
                </a:solidFill>
                <a:cs typeface="Arial" charset="0"/>
              </a:rPr>
              <a:t>S, CO</a:t>
            </a:r>
            <a:r>
              <a:rPr lang="en-US" altLang="zh-CN" baseline="-25000">
                <a:solidFill>
                  <a:srgbClr val="0000CC"/>
                </a:solidFill>
                <a:cs typeface="Arial" charset="0"/>
              </a:rPr>
              <a:t>2</a:t>
            </a:r>
            <a:r>
              <a:rPr lang="en-US" altLang="zh-CN">
                <a:solidFill>
                  <a:srgbClr val="0000CC"/>
                </a:solidFill>
                <a:cs typeface="Arial" charset="0"/>
              </a:rPr>
              <a:t>, pressure, salinity) (stimuli-responsive coating)</a:t>
            </a:r>
          </a:p>
          <a:p>
            <a:pPr marL="182563" indent="-182563" fontAlgn="base">
              <a:lnSpc>
                <a:spcPct val="90000"/>
              </a:lnSpc>
              <a:spcBef>
                <a:spcPct val="20000"/>
              </a:spcBef>
              <a:spcAft>
                <a:spcPct val="0"/>
              </a:spcAft>
              <a:buFont typeface="Wingdings" pitchFamily="2" charset="2"/>
              <a:buChar char="§"/>
            </a:pPr>
            <a:endParaRPr lang="en-US" altLang="zh-CN">
              <a:solidFill>
                <a:srgbClr val="0000CC"/>
              </a:solidFill>
              <a:cs typeface="Arial" charset="0"/>
            </a:endParaRPr>
          </a:p>
        </p:txBody>
      </p:sp>
      <p:sp>
        <p:nvSpPr>
          <p:cNvPr id="49158"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A335E2B6-C4C4-4414-ACF8-4C6D941B2725}" type="slidenum">
              <a:rPr lang="zh-CN" altLang="en-US" sz="1400" b="1">
                <a:solidFill>
                  <a:srgbClr val="000000"/>
                </a:solidFill>
                <a:ea typeface="Osaka" pitchFamily="28" charset="-128"/>
              </a:rPr>
              <a:pPr algn="r" eaLnBrk="0" fontAlgn="base" hangingPunct="0">
                <a:spcBef>
                  <a:spcPct val="0"/>
                </a:spcBef>
                <a:spcAft>
                  <a:spcPct val="0"/>
                </a:spcAft>
              </a:pPr>
              <a:t>23</a:t>
            </a:fld>
            <a:endParaRPr lang="en-US" altLang="zh-CN" sz="1400" b="1">
              <a:solidFill>
                <a:srgbClr val="000000"/>
              </a:solidFill>
              <a:ea typeface="Osaka" pitchFamily="28" charset="-128"/>
            </a:endParaRPr>
          </a:p>
        </p:txBody>
      </p:sp>
      <p:sp>
        <p:nvSpPr>
          <p:cNvPr id="49159" name="Text Box 12"/>
          <p:cNvSpPr txBox="1">
            <a:spLocks noChangeArrowheads="1"/>
          </p:cNvSpPr>
          <p:nvPr/>
        </p:nvSpPr>
        <p:spPr bwMode="auto">
          <a:xfrm>
            <a:off x="5132388" y="4572000"/>
            <a:ext cx="3935412" cy="1666875"/>
          </a:xfrm>
          <a:prstGeom prst="rect">
            <a:avLst/>
          </a:prstGeom>
          <a:noFill/>
          <a:ln w="12700">
            <a:solidFill>
              <a:schemeClr val="bg2"/>
            </a:solidFill>
            <a:miter lim="800000"/>
            <a:headEnd/>
            <a:tailEnd/>
          </a:ln>
        </p:spPr>
        <p:txBody>
          <a:bodyPr lIns="90488" tIns="44450" rIns="90488" bIns="44450">
            <a:spAutoFit/>
          </a:bodyPr>
          <a:lstStyle/>
          <a:p>
            <a:pPr marL="231775" indent="-231775" fontAlgn="base">
              <a:spcBef>
                <a:spcPct val="0"/>
              </a:spcBef>
              <a:spcAft>
                <a:spcPct val="5000"/>
              </a:spcAft>
              <a:buClr>
                <a:srgbClr val="FF9900"/>
              </a:buClr>
              <a:buSzPct val="100000"/>
              <a:buFont typeface="Wingdings" pitchFamily="2" charset="2"/>
              <a:buChar char="§"/>
            </a:pPr>
            <a:r>
              <a:rPr lang="en-US" altLang="zh-CN" sz="1700">
                <a:solidFill>
                  <a:srgbClr val="0000FF"/>
                </a:solidFill>
                <a:ea typeface="Batang" pitchFamily="18" charset="-127"/>
                <a:cs typeface="Arial" charset="0"/>
              </a:rPr>
              <a:t>Composition of nanoparticle “core” (≤ 15nm)</a:t>
            </a:r>
            <a:r>
              <a:rPr lang="en-US" altLang="zh-CN" sz="1200">
                <a:solidFill>
                  <a:srgbClr val="000000"/>
                </a:solidFill>
                <a:ea typeface="Batang" pitchFamily="18" charset="-127"/>
              </a:rPr>
              <a:t> </a:t>
            </a:r>
            <a:r>
              <a:rPr lang="en-US" altLang="zh-CN" sz="1700">
                <a:solidFill>
                  <a:srgbClr val="0000FF"/>
                </a:solidFill>
                <a:ea typeface="Batang" pitchFamily="18" charset="-127"/>
                <a:cs typeface="Arial" charset="0"/>
              </a:rPr>
              <a:t>: </a:t>
            </a:r>
            <a:r>
              <a:rPr lang="en-US" altLang="zh-CN" sz="1700" b="1" u="sng">
                <a:solidFill>
                  <a:srgbClr val="0000FF"/>
                </a:solidFill>
                <a:ea typeface="Batang" pitchFamily="18" charset="-127"/>
                <a:cs typeface="Arial" charset="0"/>
              </a:rPr>
              <a:t>carbon-based, silica-based, and magnetic NPs with carbon shell</a:t>
            </a:r>
          </a:p>
          <a:p>
            <a:pPr marL="231775" indent="-231775" fontAlgn="base">
              <a:spcBef>
                <a:spcPct val="0"/>
              </a:spcBef>
              <a:spcAft>
                <a:spcPct val="5000"/>
              </a:spcAft>
              <a:buClr>
                <a:srgbClr val="FF9900"/>
              </a:buClr>
              <a:buSzPct val="100000"/>
              <a:buFont typeface="Wingdings" pitchFamily="2" charset="2"/>
              <a:buChar char="§"/>
            </a:pPr>
            <a:r>
              <a:rPr lang="en-US" altLang="zh-CN" sz="1700">
                <a:solidFill>
                  <a:srgbClr val="0000FF"/>
                </a:solidFill>
                <a:ea typeface="Batang" pitchFamily="18" charset="-127"/>
                <a:cs typeface="Arial" charset="0"/>
              </a:rPr>
              <a:t>The polymer brush will impart the stimuli-responsive properties to NPs</a:t>
            </a:r>
            <a:endParaRPr lang="en-US" altLang="zh-CN" sz="1700" b="1" u="sng">
              <a:solidFill>
                <a:srgbClr val="0000FF"/>
              </a:solidFill>
              <a:ea typeface="Batang" pitchFamily="18" charset="-127"/>
              <a:cs typeface="Arial" charset="0"/>
            </a:endParaRPr>
          </a:p>
        </p:txBody>
      </p:sp>
      <p:pic>
        <p:nvPicPr>
          <p:cNvPr id="49160" name="Picture 20"/>
          <p:cNvPicPr>
            <a:picLocks noChangeAspect="1" noChangeArrowheads="1"/>
          </p:cNvPicPr>
          <p:nvPr/>
        </p:nvPicPr>
        <p:blipFill>
          <a:blip r:embed="rId4" cstate="print"/>
          <a:srcRect t="3792" b="1422"/>
          <a:stretch>
            <a:fillRect/>
          </a:stretch>
        </p:blipFill>
        <p:spPr bwMode="auto">
          <a:xfrm>
            <a:off x="2209800" y="2667000"/>
            <a:ext cx="53530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41300" y="342900"/>
            <a:ext cx="8189913" cy="519113"/>
          </a:xfrm>
          <a:prstGeom prst="rect">
            <a:avLst/>
          </a:prstGeom>
          <a:noFill/>
          <a:ln w="9525">
            <a:noFill/>
            <a:miter lim="800000"/>
            <a:headEnd/>
            <a:tailEnd/>
          </a:ln>
        </p:spPr>
        <p:txBody>
          <a:bodyPr>
            <a:spAutoFit/>
          </a:bodyPr>
          <a:lstStyle/>
          <a:p>
            <a:pPr fontAlgn="base">
              <a:spcBef>
                <a:spcPct val="0"/>
              </a:spcBef>
              <a:spcAft>
                <a:spcPct val="0"/>
              </a:spcAft>
            </a:pPr>
            <a:r>
              <a:rPr lang="en-US" altLang="zh-CN" sz="2800">
                <a:solidFill>
                  <a:srgbClr val="0000CC"/>
                </a:solidFill>
                <a:cs typeface="Times New Roman" pitchFamily="18" charset="0"/>
              </a:rPr>
              <a:t>Temperature-responsive MPNPs for EOR</a:t>
            </a:r>
          </a:p>
        </p:txBody>
      </p:sp>
      <p:sp>
        <p:nvSpPr>
          <p:cNvPr id="58371" name="TextBox 159"/>
          <p:cNvSpPr txBox="1">
            <a:spLocks noChangeArrowheads="1"/>
          </p:cNvSpPr>
          <p:nvPr/>
        </p:nvSpPr>
        <p:spPr bwMode="auto">
          <a:xfrm>
            <a:off x="228600" y="838200"/>
            <a:ext cx="8915400" cy="641350"/>
          </a:xfrm>
          <a:prstGeom prst="rect">
            <a:avLst/>
          </a:prstGeom>
          <a:noFill/>
          <a:ln w="9525">
            <a:noFill/>
            <a:miter lim="800000"/>
            <a:headEnd/>
            <a:tailEnd/>
          </a:ln>
        </p:spPr>
        <p:txBody>
          <a:bodyPr>
            <a:spAutoFit/>
          </a:bodyPr>
          <a:lstStyle/>
          <a:p>
            <a:pPr fontAlgn="base">
              <a:spcBef>
                <a:spcPct val="0"/>
              </a:spcBef>
              <a:spcAft>
                <a:spcPts val="100"/>
              </a:spcAft>
              <a:buFont typeface="Wingdings" pitchFamily="2" charset="2"/>
              <a:buChar char="q"/>
            </a:pPr>
            <a:r>
              <a:rPr lang="en-US" altLang="zh-CN">
                <a:solidFill>
                  <a:srgbClr val="000000"/>
                </a:solidFill>
                <a:ea typeface="Batang" pitchFamily="18" charset="-127"/>
                <a:cs typeface="Arial" charset="0"/>
              </a:rPr>
              <a:t> OCB (or f-CB) could be coated with the mixture of hydrophobic and hydrophilic polymers</a:t>
            </a:r>
          </a:p>
        </p:txBody>
      </p:sp>
      <p:sp>
        <p:nvSpPr>
          <p:cNvPr id="58372" name="TextBox 159"/>
          <p:cNvSpPr txBox="1">
            <a:spLocks noChangeArrowheads="1"/>
          </p:cNvSpPr>
          <p:nvPr/>
        </p:nvSpPr>
        <p:spPr bwMode="auto">
          <a:xfrm>
            <a:off x="228600" y="4737100"/>
            <a:ext cx="8763000" cy="2065338"/>
          </a:xfrm>
          <a:prstGeom prst="rect">
            <a:avLst/>
          </a:prstGeom>
          <a:noFill/>
          <a:ln w="9525">
            <a:noFill/>
            <a:miter lim="800000"/>
            <a:headEnd/>
            <a:tailEnd/>
          </a:ln>
        </p:spPr>
        <p:txBody>
          <a:bodyPr>
            <a:spAutoFit/>
          </a:bodyPr>
          <a:lstStyle/>
          <a:p>
            <a:pPr fontAlgn="base">
              <a:spcBef>
                <a:spcPct val="0"/>
              </a:spcBef>
              <a:spcAft>
                <a:spcPts val="100"/>
              </a:spcAft>
              <a:buFont typeface="Wingdings" pitchFamily="2" charset="2"/>
              <a:buChar char="q"/>
            </a:pPr>
            <a:r>
              <a:rPr lang="en-US" altLang="zh-CN" b="1">
                <a:solidFill>
                  <a:srgbClr val="000000"/>
                </a:solidFill>
                <a:ea typeface="Batang" pitchFamily="18" charset="-127"/>
                <a:cs typeface="Arial" charset="0"/>
              </a:rPr>
              <a:t> </a:t>
            </a:r>
            <a:r>
              <a:rPr lang="en-US" altLang="zh-CN">
                <a:solidFill>
                  <a:srgbClr val="000000"/>
                </a:solidFill>
                <a:ea typeface="Batang" pitchFamily="18" charset="-127"/>
                <a:cs typeface="Arial" charset="0"/>
              </a:rPr>
              <a:t>By tuning the molecular weight of the hydrophobic polymers or choosing different stimuli-responsive polymers, we will be able to selectively position the MPNPs in the water/oil mixture with applications in:</a:t>
            </a:r>
          </a:p>
          <a:p>
            <a:pPr fontAlgn="base">
              <a:spcBef>
                <a:spcPct val="0"/>
              </a:spcBef>
              <a:spcAft>
                <a:spcPts val="100"/>
              </a:spcAft>
              <a:buFont typeface="Wingdings" pitchFamily="2" charset="2"/>
              <a:buNone/>
            </a:pPr>
            <a:r>
              <a:rPr lang="en-US" altLang="zh-CN">
                <a:solidFill>
                  <a:srgbClr val="000000"/>
                </a:solidFill>
                <a:ea typeface="Batang" pitchFamily="18" charset="-127"/>
                <a:cs typeface="Arial" charset="0"/>
              </a:rPr>
              <a:t>     - EOR</a:t>
            </a:r>
            <a:endParaRPr lang="en-US" altLang="zh-CN" sz="1600">
              <a:solidFill>
                <a:srgbClr val="000000"/>
              </a:solidFill>
              <a:ea typeface="Batang" pitchFamily="18" charset="-127"/>
              <a:cs typeface="Arial" charset="0"/>
            </a:endParaRPr>
          </a:p>
          <a:p>
            <a:pPr fontAlgn="base">
              <a:spcBef>
                <a:spcPct val="0"/>
              </a:spcBef>
              <a:spcAft>
                <a:spcPts val="100"/>
              </a:spcAft>
              <a:buFont typeface="Wingdings" pitchFamily="2" charset="2"/>
              <a:buNone/>
            </a:pPr>
            <a:r>
              <a:rPr lang="en-US" altLang="zh-CN">
                <a:solidFill>
                  <a:srgbClr val="000000"/>
                </a:solidFill>
                <a:ea typeface="Batang" pitchFamily="18" charset="-127"/>
                <a:cs typeface="Arial" charset="0"/>
              </a:rPr>
              <a:t>     - Easy separation of produced emulsion</a:t>
            </a:r>
          </a:p>
          <a:p>
            <a:pPr fontAlgn="base">
              <a:spcBef>
                <a:spcPct val="0"/>
              </a:spcBef>
              <a:spcAft>
                <a:spcPts val="100"/>
              </a:spcAft>
              <a:buFont typeface="Wingdings" pitchFamily="2" charset="2"/>
              <a:buNone/>
            </a:pPr>
            <a:r>
              <a:rPr lang="en-US" altLang="zh-CN">
                <a:solidFill>
                  <a:srgbClr val="000000"/>
                </a:solidFill>
                <a:ea typeface="Batang" pitchFamily="18" charset="-127"/>
                <a:cs typeface="Arial" charset="0"/>
              </a:rPr>
              <a:t>     - Solubilization of asphaltenes</a:t>
            </a:r>
            <a:r>
              <a:rPr lang="en-US" altLang="zh-CN" sz="1600">
                <a:solidFill>
                  <a:srgbClr val="000000"/>
                </a:solidFill>
                <a:ea typeface="Batang" pitchFamily="18" charset="-127"/>
                <a:cs typeface="Arial" charset="0"/>
              </a:rPr>
              <a:t> </a:t>
            </a:r>
          </a:p>
          <a:p>
            <a:pPr fontAlgn="base">
              <a:spcBef>
                <a:spcPct val="0"/>
              </a:spcBef>
              <a:spcAft>
                <a:spcPts val="100"/>
              </a:spcAft>
              <a:buFont typeface="Wingdings" pitchFamily="2" charset="2"/>
              <a:buNone/>
            </a:pPr>
            <a:endParaRPr lang="en-US" altLang="zh-CN">
              <a:solidFill>
                <a:srgbClr val="000000"/>
              </a:solidFill>
              <a:ea typeface="Batang" pitchFamily="18" charset="-127"/>
              <a:cs typeface="Arial" charset="0"/>
            </a:endParaRPr>
          </a:p>
        </p:txBody>
      </p:sp>
      <p:sp>
        <p:nvSpPr>
          <p:cNvPr id="58373" name="Line 29"/>
          <p:cNvSpPr>
            <a:spLocks noChangeShapeType="1"/>
          </p:cNvSpPr>
          <p:nvPr/>
        </p:nvSpPr>
        <p:spPr bwMode="auto">
          <a:xfrm>
            <a:off x="1765300" y="4572000"/>
            <a:ext cx="533400" cy="0"/>
          </a:xfrm>
          <a:prstGeom prst="line">
            <a:avLst/>
          </a:prstGeom>
          <a:noFill/>
          <a:ln w="38100">
            <a:solidFill>
              <a:srgbClr val="FF0000"/>
            </a:solidFill>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74" name="Text Box 30"/>
          <p:cNvSpPr txBox="1">
            <a:spLocks noChangeArrowheads="1"/>
          </p:cNvSpPr>
          <p:nvPr/>
        </p:nvSpPr>
        <p:spPr bwMode="auto">
          <a:xfrm>
            <a:off x="1739900" y="4419600"/>
            <a:ext cx="6337300" cy="301625"/>
          </a:xfrm>
          <a:prstGeom prst="rect">
            <a:avLst/>
          </a:prstGeom>
          <a:noFill/>
          <a:ln w="12700">
            <a:noFill/>
            <a:miter lim="800000"/>
            <a:headEnd/>
            <a:tailEnd/>
          </a:ln>
        </p:spPr>
        <p:txBody>
          <a:bodyPr lIns="90488" tIns="44450" rIns="90488" bIns="44450">
            <a:spAutoFit/>
          </a:bodyPr>
          <a:lstStyle/>
          <a:p>
            <a:pPr marL="742950" indent="-285750"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 Hydrophilic polymer (polyvinyl alcohol, polyvinylpyrrolidione, etc. )</a:t>
            </a:r>
          </a:p>
        </p:txBody>
      </p:sp>
      <p:sp>
        <p:nvSpPr>
          <p:cNvPr id="58375" name="Line 31"/>
          <p:cNvSpPr>
            <a:spLocks noChangeShapeType="1"/>
          </p:cNvSpPr>
          <p:nvPr/>
        </p:nvSpPr>
        <p:spPr bwMode="auto">
          <a:xfrm>
            <a:off x="1778000" y="4330700"/>
            <a:ext cx="533400" cy="0"/>
          </a:xfrm>
          <a:prstGeom prst="line">
            <a:avLst/>
          </a:prstGeom>
          <a:noFill/>
          <a:ln w="38100">
            <a:solidFill>
              <a:srgbClr val="000080"/>
            </a:solidFill>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76" name="Text Box 32"/>
          <p:cNvSpPr txBox="1">
            <a:spLocks noChangeArrowheads="1"/>
          </p:cNvSpPr>
          <p:nvPr/>
        </p:nvSpPr>
        <p:spPr bwMode="auto">
          <a:xfrm>
            <a:off x="1790700" y="4178300"/>
            <a:ext cx="6934200" cy="301625"/>
          </a:xfrm>
          <a:prstGeom prst="rect">
            <a:avLst/>
          </a:prstGeom>
          <a:noFill/>
          <a:ln w="12700">
            <a:noFill/>
            <a:miter lim="800000"/>
            <a:headEnd/>
            <a:tailEnd/>
          </a:ln>
        </p:spPr>
        <p:txBody>
          <a:bodyPr lIns="90488" tIns="44450" rIns="90488" bIns="44450">
            <a:spAutoFit/>
          </a:bodyPr>
          <a:lstStyle/>
          <a:p>
            <a:pPr marL="742950" indent="-285750"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Hydrophobic polymer (PE-b-PEG, polycaprolactone, polyethylene, etc. )</a:t>
            </a:r>
          </a:p>
        </p:txBody>
      </p:sp>
      <p:grpSp>
        <p:nvGrpSpPr>
          <p:cNvPr id="2" name="Group 27"/>
          <p:cNvGrpSpPr>
            <a:grpSpLocks/>
          </p:cNvGrpSpPr>
          <p:nvPr/>
        </p:nvGrpSpPr>
        <p:grpSpPr bwMode="auto">
          <a:xfrm>
            <a:off x="1066800" y="1701800"/>
            <a:ext cx="6778625" cy="2578100"/>
            <a:chOff x="672" y="1344"/>
            <a:chExt cx="4270" cy="1624"/>
          </a:xfrm>
        </p:grpSpPr>
        <p:pic>
          <p:nvPicPr>
            <p:cNvPr id="58380" name="Picture 19"/>
            <p:cNvPicPr>
              <a:picLocks noChangeAspect="1" noChangeArrowheads="1"/>
            </p:cNvPicPr>
            <p:nvPr/>
          </p:nvPicPr>
          <p:blipFill>
            <a:blip r:embed="rId3" cstate="print"/>
            <a:srcRect/>
            <a:stretch>
              <a:fillRect/>
            </a:stretch>
          </p:blipFill>
          <p:spPr bwMode="auto">
            <a:xfrm>
              <a:off x="672" y="1728"/>
              <a:ext cx="1056" cy="974"/>
            </a:xfrm>
            <a:prstGeom prst="rect">
              <a:avLst/>
            </a:prstGeom>
            <a:noFill/>
            <a:ln w="9525">
              <a:noFill/>
              <a:miter lim="800000"/>
              <a:headEnd/>
              <a:tailEnd/>
            </a:ln>
          </p:spPr>
        </p:pic>
        <p:pic>
          <p:nvPicPr>
            <p:cNvPr id="58381" name="Picture 25"/>
            <p:cNvPicPr>
              <a:picLocks noChangeAspect="1" noChangeArrowheads="1"/>
            </p:cNvPicPr>
            <p:nvPr/>
          </p:nvPicPr>
          <p:blipFill>
            <a:blip r:embed="rId4" cstate="print"/>
            <a:srcRect/>
            <a:stretch>
              <a:fillRect/>
            </a:stretch>
          </p:blipFill>
          <p:spPr bwMode="auto">
            <a:xfrm>
              <a:off x="3354" y="1344"/>
              <a:ext cx="528" cy="498"/>
            </a:xfrm>
            <a:prstGeom prst="rect">
              <a:avLst/>
            </a:prstGeom>
            <a:noFill/>
            <a:ln w="9525">
              <a:noFill/>
              <a:miter lim="800000"/>
              <a:headEnd/>
              <a:tailEnd/>
            </a:ln>
          </p:spPr>
        </p:pic>
        <p:pic>
          <p:nvPicPr>
            <p:cNvPr id="58382" name="Picture 26"/>
            <p:cNvPicPr>
              <a:picLocks noChangeAspect="1" noChangeArrowheads="1"/>
            </p:cNvPicPr>
            <p:nvPr/>
          </p:nvPicPr>
          <p:blipFill>
            <a:blip r:embed="rId5" cstate="print"/>
            <a:srcRect/>
            <a:stretch>
              <a:fillRect/>
            </a:stretch>
          </p:blipFill>
          <p:spPr bwMode="auto">
            <a:xfrm>
              <a:off x="3389" y="2496"/>
              <a:ext cx="496" cy="472"/>
            </a:xfrm>
            <a:prstGeom prst="rect">
              <a:avLst/>
            </a:prstGeom>
            <a:noFill/>
            <a:ln w="9525">
              <a:noFill/>
              <a:miter lim="800000"/>
              <a:headEnd/>
              <a:tailEnd/>
            </a:ln>
          </p:spPr>
        </p:pic>
        <p:sp>
          <p:nvSpPr>
            <p:cNvPr id="58383" name="Text Box 33"/>
            <p:cNvSpPr txBox="1">
              <a:spLocks noChangeArrowheads="1"/>
            </p:cNvSpPr>
            <p:nvPr/>
          </p:nvSpPr>
          <p:spPr bwMode="auto">
            <a:xfrm>
              <a:off x="3710" y="1440"/>
              <a:ext cx="1232" cy="190"/>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Aqueous phase</a:t>
              </a:r>
            </a:p>
          </p:txBody>
        </p:sp>
        <p:sp>
          <p:nvSpPr>
            <p:cNvPr id="58384" name="Text Box 34"/>
            <p:cNvSpPr txBox="1">
              <a:spLocks noChangeArrowheads="1"/>
            </p:cNvSpPr>
            <p:nvPr/>
          </p:nvSpPr>
          <p:spPr bwMode="auto">
            <a:xfrm>
              <a:off x="3993" y="2635"/>
              <a:ext cx="616" cy="19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Oil phase</a:t>
              </a:r>
            </a:p>
          </p:txBody>
        </p:sp>
        <p:sp>
          <p:nvSpPr>
            <p:cNvPr id="58385" name="Line 36"/>
            <p:cNvSpPr>
              <a:spLocks noChangeShapeType="1"/>
            </p:cNvSpPr>
            <p:nvPr/>
          </p:nvSpPr>
          <p:spPr bwMode="auto">
            <a:xfrm>
              <a:off x="1742" y="2160"/>
              <a:ext cx="528" cy="0"/>
            </a:xfrm>
            <a:prstGeom prst="line">
              <a:avLst/>
            </a:prstGeom>
            <a:noFill/>
            <a:ln w="38100">
              <a:solidFill>
                <a:schemeClr val="tx1"/>
              </a:solidFill>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86" name="Line 38"/>
            <p:cNvSpPr>
              <a:spLocks noChangeShapeType="1"/>
            </p:cNvSpPr>
            <p:nvPr/>
          </p:nvSpPr>
          <p:spPr bwMode="auto">
            <a:xfrm>
              <a:off x="2270" y="1584"/>
              <a:ext cx="0" cy="1200"/>
            </a:xfrm>
            <a:prstGeom prst="line">
              <a:avLst/>
            </a:prstGeom>
            <a:noFill/>
            <a:ln w="38100">
              <a:solidFill>
                <a:schemeClr val="tx1"/>
              </a:solidFill>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87" name="Line 39"/>
            <p:cNvSpPr>
              <a:spLocks noChangeShapeType="1"/>
            </p:cNvSpPr>
            <p:nvPr/>
          </p:nvSpPr>
          <p:spPr bwMode="auto">
            <a:xfrm>
              <a:off x="2270" y="1584"/>
              <a:ext cx="96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88" name="Line 40"/>
            <p:cNvSpPr>
              <a:spLocks noChangeShapeType="1"/>
            </p:cNvSpPr>
            <p:nvPr/>
          </p:nvSpPr>
          <p:spPr bwMode="auto">
            <a:xfrm>
              <a:off x="2270" y="2784"/>
              <a:ext cx="96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8389" name="Text Box 41"/>
            <p:cNvSpPr txBox="1">
              <a:spLocks noChangeArrowheads="1"/>
            </p:cNvSpPr>
            <p:nvPr/>
          </p:nvSpPr>
          <p:spPr bwMode="auto">
            <a:xfrm>
              <a:off x="2132" y="2581"/>
              <a:ext cx="778" cy="210"/>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600">
                  <a:solidFill>
                    <a:srgbClr val="000000"/>
                  </a:solidFill>
                  <a:ea typeface="Batang" pitchFamily="18" charset="-127"/>
                  <a:cs typeface="Arial" charset="0"/>
                </a:rPr>
                <a:t>High T</a:t>
              </a:r>
            </a:p>
          </p:txBody>
        </p:sp>
        <p:sp>
          <p:nvSpPr>
            <p:cNvPr id="58390" name="Text Box 42"/>
            <p:cNvSpPr txBox="1">
              <a:spLocks noChangeArrowheads="1"/>
            </p:cNvSpPr>
            <p:nvPr/>
          </p:nvSpPr>
          <p:spPr bwMode="auto">
            <a:xfrm>
              <a:off x="2091" y="1392"/>
              <a:ext cx="864" cy="210"/>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600">
                  <a:solidFill>
                    <a:srgbClr val="000000"/>
                  </a:solidFill>
                  <a:ea typeface="Batang" pitchFamily="18" charset="-127"/>
                  <a:cs typeface="Arial" charset="0"/>
                </a:rPr>
                <a:t>Lower T</a:t>
              </a:r>
            </a:p>
          </p:txBody>
        </p:sp>
        <p:sp>
          <p:nvSpPr>
            <p:cNvPr id="58391" name="Line 43"/>
            <p:cNvSpPr>
              <a:spLocks noChangeShapeType="1"/>
            </p:cNvSpPr>
            <p:nvPr/>
          </p:nvSpPr>
          <p:spPr bwMode="auto">
            <a:xfrm>
              <a:off x="2270" y="2160"/>
              <a:ext cx="96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pic>
          <p:nvPicPr>
            <p:cNvPr id="58392" name="Picture 44"/>
            <p:cNvPicPr>
              <a:picLocks noChangeAspect="1" noChangeArrowheads="1"/>
            </p:cNvPicPr>
            <p:nvPr/>
          </p:nvPicPr>
          <p:blipFill>
            <a:blip r:embed="rId6" cstate="print"/>
            <a:srcRect/>
            <a:stretch>
              <a:fillRect/>
            </a:stretch>
          </p:blipFill>
          <p:spPr bwMode="auto">
            <a:xfrm>
              <a:off x="3264" y="1912"/>
              <a:ext cx="701" cy="538"/>
            </a:xfrm>
            <a:prstGeom prst="rect">
              <a:avLst/>
            </a:prstGeom>
            <a:noFill/>
            <a:ln w="9525">
              <a:noFill/>
              <a:miter lim="800000"/>
              <a:headEnd/>
              <a:tailEnd/>
            </a:ln>
          </p:spPr>
        </p:pic>
        <p:sp>
          <p:nvSpPr>
            <p:cNvPr id="58393" name="Text Box 45"/>
            <p:cNvSpPr txBox="1">
              <a:spLocks noChangeArrowheads="1"/>
            </p:cNvSpPr>
            <p:nvPr/>
          </p:nvSpPr>
          <p:spPr bwMode="auto">
            <a:xfrm>
              <a:off x="3698" y="2064"/>
              <a:ext cx="867" cy="190"/>
            </a:xfrm>
            <a:prstGeom prst="rect">
              <a:avLst/>
            </a:prstGeom>
            <a:noFill/>
            <a:ln w="12700">
              <a:noFill/>
              <a:miter lim="800000"/>
              <a:headEnd/>
              <a:tailEnd/>
            </a:ln>
          </p:spPr>
          <p:txBody>
            <a:bodyPr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Interface</a:t>
              </a:r>
            </a:p>
          </p:txBody>
        </p:sp>
        <p:sp>
          <p:nvSpPr>
            <p:cNvPr id="58394" name="Rectangle 46"/>
            <p:cNvSpPr>
              <a:spLocks noChangeArrowheads="1"/>
            </p:cNvSpPr>
            <p:nvPr/>
          </p:nvSpPr>
          <p:spPr bwMode="auto">
            <a:xfrm>
              <a:off x="1961" y="1910"/>
              <a:ext cx="1228" cy="210"/>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600">
                  <a:solidFill>
                    <a:srgbClr val="000000"/>
                  </a:solidFill>
                  <a:ea typeface="Batang" pitchFamily="18" charset="-127"/>
                  <a:cs typeface="Arial" charset="0"/>
                </a:rPr>
                <a:t>Intermediate T</a:t>
              </a:r>
              <a:endParaRPr lang="zh-CN" altLang="en-US" sz="1600">
                <a:solidFill>
                  <a:srgbClr val="000000"/>
                </a:solidFill>
                <a:ea typeface="Batang" pitchFamily="18" charset="-127"/>
                <a:cs typeface="Arial" charset="0"/>
              </a:endParaRPr>
            </a:p>
          </p:txBody>
        </p:sp>
      </p:grpSp>
      <p:sp>
        <p:nvSpPr>
          <p:cNvPr id="58378" name="Text Box 24"/>
          <p:cNvSpPr txBox="1">
            <a:spLocks noChangeArrowheads="1"/>
          </p:cNvSpPr>
          <p:nvPr/>
        </p:nvSpPr>
        <p:spPr bwMode="auto">
          <a:xfrm>
            <a:off x="2667000" y="1295400"/>
            <a:ext cx="3133725"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000">
                <a:solidFill>
                  <a:srgbClr val="000000"/>
                </a:solidFill>
                <a:cs typeface="Arial" charset="0"/>
              </a:rPr>
              <a:t>Interfacially active MPNPs</a:t>
            </a:r>
          </a:p>
        </p:txBody>
      </p:sp>
      <p:sp>
        <p:nvSpPr>
          <p:cNvPr id="58379"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7D87F3B7-B7DE-43FF-A1E0-C9344C380D76}" type="slidenum">
              <a:rPr lang="zh-CN" altLang="en-US" sz="1400" b="1">
                <a:solidFill>
                  <a:srgbClr val="000000"/>
                </a:solidFill>
                <a:ea typeface="Osaka" pitchFamily="28" charset="-128"/>
              </a:rPr>
              <a:pPr algn="r" eaLnBrk="0" fontAlgn="base" hangingPunct="0">
                <a:spcBef>
                  <a:spcPct val="0"/>
                </a:spcBef>
                <a:spcAft>
                  <a:spcPct val="0"/>
                </a:spcAft>
              </a:pPr>
              <a:t>24</a:t>
            </a:fld>
            <a:endParaRPr lang="en-US" altLang="zh-CN" sz="1400" b="1">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DSCN0814"/>
          <p:cNvPicPr>
            <a:picLocks noChangeAspect="1" noChangeArrowheads="1"/>
          </p:cNvPicPr>
          <p:nvPr/>
        </p:nvPicPr>
        <p:blipFill>
          <a:blip r:embed="rId3" cstate="print"/>
          <a:srcRect/>
          <a:stretch>
            <a:fillRect/>
          </a:stretch>
        </p:blipFill>
        <p:spPr bwMode="auto">
          <a:xfrm>
            <a:off x="457200" y="1905000"/>
            <a:ext cx="1143000" cy="2971800"/>
          </a:xfrm>
          <a:prstGeom prst="rect">
            <a:avLst/>
          </a:prstGeom>
          <a:noFill/>
          <a:ln w="9525">
            <a:noFill/>
            <a:miter lim="800000"/>
            <a:headEnd/>
            <a:tailEnd/>
          </a:ln>
        </p:spPr>
      </p:pic>
      <p:sp>
        <p:nvSpPr>
          <p:cNvPr id="54275" name="Line 4"/>
          <p:cNvSpPr>
            <a:spLocks noChangeShapeType="1"/>
          </p:cNvSpPr>
          <p:nvPr/>
        </p:nvSpPr>
        <p:spPr bwMode="auto">
          <a:xfrm>
            <a:off x="1676400" y="3429000"/>
            <a:ext cx="213360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4276" name="Text Box 5"/>
          <p:cNvSpPr txBox="1">
            <a:spLocks noChangeArrowheads="1"/>
          </p:cNvSpPr>
          <p:nvPr/>
        </p:nvSpPr>
        <p:spPr bwMode="auto">
          <a:xfrm>
            <a:off x="2260600" y="3429000"/>
            <a:ext cx="866775" cy="363538"/>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a:solidFill>
                  <a:srgbClr val="000000"/>
                </a:solidFill>
                <a:ea typeface="Batang" pitchFamily="18" charset="-127"/>
              </a:rPr>
              <a:t>20 min</a:t>
            </a:r>
          </a:p>
        </p:txBody>
      </p:sp>
      <p:sp>
        <p:nvSpPr>
          <p:cNvPr id="54277" name="Text Box 6"/>
          <p:cNvSpPr txBox="1">
            <a:spLocks noChangeArrowheads="1"/>
          </p:cNvSpPr>
          <p:nvPr/>
        </p:nvSpPr>
        <p:spPr bwMode="auto">
          <a:xfrm>
            <a:off x="1803400" y="3009900"/>
            <a:ext cx="1801813"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rPr>
              <a:t>110</a:t>
            </a:r>
            <a:r>
              <a:rPr lang="en-US" altLang="zh-CN" sz="2000">
                <a:solidFill>
                  <a:srgbClr val="000000"/>
                </a:solidFill>
                <a:ea typeface="Batang" pitchFamily="18" charset="-127"/>
                <a:cs typeface="Arial" charset="0"/>
              </a:rPr>
              <a:t>°C, stirring</a:t>
            </a:r>
          </a:p>
        </p:txBody>
      </p:sp>
      <p:pic>
        <p:nvPicPr>
          <p:cNvPr id="54278" name="Picture 7" descr="DSCN0815"/>
          <p:cNvPicPr>
            <a:picLocks noChangeAspect="1" noChangeArrowheads="1"/>
          </p:cNvPicPr>
          <p:nvPr/>
        </p:nvPicPr>
        <p:blipFill>
          <a:blip r:embed="rId4" cstate="print">
            <a:lum contrast="12000"/>
          </a:blip>
          <a:srcRect l="24261" t="-647" r="26981" b="-194"/>
          <a:stretch>
            <a:fillRect/>
          </a:stretch>
        </p:blipFill>
        <p:spPr bwMode="auto">
          <a:xfrm>
            <a:off x="3886200" y="1905000"/>
            <a:ext cx="1062038" cy="2944813"/>
          </a:xfrm>
          <a:prstGeom prst="rect">
            <a:avLst/>
          </a:prstGeom>
          <a:noFill/>
          <a:ln w="9525">
            <a:noFill/>
            <a:miter lim="800000"/>
            <a:headEnd/>
            <a:tailEnd/>
          </a:ln>
        </p:spPr>
      </p:pic>
      <p:sp>
        <p:nvSpPr>
          <p:cNvPr id="54279" name="Line 8"/>
          <p:cNvSpPr>
            <a:spLocks noChangeShapeType="1"/>
          </p:cNvSpPr>
          <p:nvPr/>
        </p:nvSpPr>
        <p:spPr bwMode="auto">
          <a:xfrm>
            <a:off x="4978400" y="3403600"/>
            <a:ext cx="213360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4280" name="Text Box 9"/>
          <p:cNvSpPr txBox="1">
            <a:spLocks noChangeArrowheads="1"/>
          </p:cNvSpPr>
          <p:nvPr/>
        </p:nvSpPr>
        <p:spPr bwMode="auto">
          <a:xfrm>
            <a:off x="5751513" y="2971800"/>
            <a:ext cx="520700"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cs typeface="Arial" charset="0"/>
              </a:rPr>
              <a:t>RT</a:t>
            </a:r>
          </a:p>
        </p:txBody>
      </p:sp>
      <p:sp>
        <p:nvSpPr>
          <p:cNvPr id="54281" name="Text Box 10"/>
          <p:cNvSpPr txBox="1">
            <a:spLocks noChangeArrowheads="1"/>
          </p:cNvSpPr>
          <p:nvPr/>
        </p:nvSpPr>
        <p:spPr bwMode="auto">
          <a:xfrm>
            <a:off x="5575300" y="3429000"/>
            <a:ext cx="942975"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cs typeface="Arial" charset="0"/>
              </a:rPr>
              <a:t>stirring</a:t>
            </a:r>
          </a:p>
        </p:txBody>
      </p:sp>
      <p:pic>
        <p:nvPicPr>
          <p:cNvPr id="54282" name="Picture 11" descr="DSCN0819"/>
          <p:cNvPicPr>
            <a:picLocks noChangeAspect="1" noChangeArrowheads="1"/>
          </p:cNvPicPr>
          <p:nvPr/>
        </p:nvPicPr>
        <p:blipFill>
          <a:blip r:embed="rId5" cstate="print"/>
          <a:srcRect l="38918" t="-1251" r="33478" b="-172"/>
          <a:stretch>
            <a:fillRect/>
          </a:stretch>
        </p:blipFill>
        <p:spPr bwMode="auto">
          <a:xfrm>
            <a:off x="7150100" y="1828800"/>
            <a:ext cx="1039813" cy="3101975"/>
          </a:xfrm>
          <a:prstGeom prst="rect">
            <a:avLst/>
          </a:prstGeom>
          <a:noFill/>
          <a:ln w="9525">
            <a:noFill/>
            <a:miter lim="800000"/>
            <a:headEnd/>
            <a:tailEnd/>
          </a:ln>
        </p:spPr>
      </p:pic>
      <p:sp>
        <p:nvSpPr>
          <p:cNvPr id="54283" name="Rectangle 12"/>
          <p:cNvSpPr>
            <a:spLocks noChangeArrowheads="1"/>
          </p:cNvSpPr>
          <p:nvPr/>
        </p:nvSpPr>
        <p:spPr bwMode="auto">
          <a:xfrm>
            <a:off x="444500" y="5048250"/>
            <a:ext cx="6113463" cy="333375"/>
          </a:xfrm>
          <a:prstGeom prst="rect">
            <a:avLst/>
          </a:prstGeom>
          <a:noFill/>
          <a:ln w="12700">
            <a:noFill/>
            <a:miter lim="800000"/>
            <a:headEnd/>
            <a:tailEnd/>
          </a:ln>
        </p:spPr>
        <p:txBody>
          <a:bodyPr wrap="none" lIns="90488" tIns="44450" rIns="90488" bIns="44450" anchor="ctr">
            <a:spAutoFit/>
          </a:bodyPr>
          <a:lstStyle/>
          <a:p>
            <a:pPr fontAlgn="base">
              <a:spcBef>
                <a:spcPct val="0"/>
              </a:spcBef>
              <a:spcAft>
                <a:spcPct val="0"/>
              </a:spcAft>
            </a:pPr>
            <a:r>
              <a:rPr lang="en-US" altLang="zh-CN" sz="1600">
                <a:solidFill>
                  <a:srgbClr val="000000"/>
                </a:solidFill>
                <a:ea typeface="Batang" pitchFamily="18" charset="-127"/>
              </a:rPr>
              <a:t>PE-b-PEG-OCB (~ 40 mg/L)/brine solution (PE-</a:t>
            </a:r>
            <a:r>
              <a:rPr lang="en-US" altLang="zh-CN" sz="1600" i="1">
                <a:solidFill>
                  <a:srgbClr val="000000"/>
                </a:solidFill>
                <a:ea typeface="Batang" pitchFamily="18" charset="-127"/>
              </a:rPr>
              <a:t>b</a:t>
            </a:r>
            <a:r>
              <a:rPr lang="en-US" altLang="zh-CN" sz="1600">
                <a:solidFill>
                  <a:srgbClr val="000000"/>
                </a:solidFill>
                <a:ea typeface="Batang" pitchFamily="18" charset="-127"/>
              </a:rPr>
              <a:t>-PEG Mn=1400) </a:t>
            </a:r>
          </a:p>
        </p:txBody>
      </p:sp>
      <p:sp>
        <p:nvSpPr>
          <p:cNvPr id="54284" name="Rectangle 13"/>
          <p:cNvSpPr>
            <a:spLocks noChangeArrowheads="1"/>
          </p:cNvSpPr>
          <p:nvPr/>
        </p:nvSpPr>
        <p:spPr bwMode="auto">
          <a:xfrm>
            <a:off x="457200" y="5387975"/>
            <a:ext cx="8382000" cy="638175"/>
          </a:xfrm>
          <a:prstGeom prst="rect">
            <a:avLst/>
          </a:prstGeom>
          <a:noFill/>
          <a:ln w="12700">
            <a:noFill/>
            <a:miter lim="800000"/>
            <a:headEnd/>
            <a:tailEnd/>
          </a:ln>
        </p:spPr>
        <p:txBody>
          <a:bodyPr lIns="90488" tIns="44450" rIns="90488" bIns="44450" anchor="ctr">
            <a:spAutoFit/>
          </a:bodyPr>
          <a:lstStyle/>
          <a:p>
            <a:pPr fontAlgn="base">
              <a:spcBef>
                <a:spcPct val="0"/>
              </a:spcBef>
              <a:spcAft>
                <a:spcPct val="0"/>
              </a:spcAft>
            </a:pPr>
            <a:r>
              <a:rPr lang="en-US" altLang="zh-CN">
                <a:solidFill>
                  <a:srgbClr val="000000"/>
                </a:solidFill>
                <a:ea typeface="Batang" pitchFamily="18" charset="-127"/>
              </a:rPr>
              <a:t>Due to the solubility of polyethylene block in isooctane at high temperature, the polyethylene block can drag the hydrophilic OCB to isooctane phase. </a:t>
            </a:r>
          </a:p>
        </p:txBody>
      </p:sp>
      <p:sp>
        <p:nvSpPr>
          <p:cNvPr id="54285" name="Rectangle 15"/>
          <p:cNvSpPr>
            <a:spLocks noGrp="1" noChangeArrowheads="1"/>
          </p:cNvSpPr>
          <p:nvPr>
            <p:ph type="title"/>
          </p:nvPr>
        </p:nvSpPr>
        <p:spPr>
          <a:xfrm>
            <a:off x="292100" y="342900"/>
            <a:ext cx="8382000" cy="762000"/>
          </a:xfrm>
          <a:noFill/>
        </p:spPr>
        <p:txBody>
          <a:bodyPr/>
          <a:lstStyle/>
          <a:p>
            <a:r>
              <a:rPr lang="en-US" altLang="zh-CN" sz="2900" smtClean="0">
                <a:solidFill>
                  <a:srgbClr val="0000CC"/>
                </a:solidFill>
              </a:rPr>
              <a:t>Recent work: Temperature-responsive NPs</a:t>
            </a:r>
          </a:p>
        </p:txBody>
      </p:sp>
      <p:sp>
        <p:nvSpPr>
          <p:cNvPr id="54286" name="Text Box 16"/>
          <p:cNvSpPr txBox="1">
            <a:spLocks noChangeArrowheads="1"/>
          </p:cNvSpPr>
          <p:nvPr/>
        </p:nvSpPr>
        <p:spPr bwMode="auto">
          <a:xfrm>
            <a:off x="476250" y="1206500"/>
            <a:ext cx="8189913"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a:solidFill>
                  <a:srgbClr val="000000"/>
                </a:solidFill>
                <a:cs typeface="Arial" charset="0"/>
              </a:rPr>
              <a:t>Proof of principle: Reversible NP migration across oil/water interface</a:t>
            </a:r>
          </a:p>
        </p:txBody>
      </p:sp>
      <p:sp>
        <p:nvSpPr>
          <p:cNvPr id="54287"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827101F0-CAF6-40A5-B6A8-278C14ABD61D}" type="slidenum">
              <a:rPr lang="zh-CN" altLang="en-US" sz="1400" b="1">
                <a:solidFill>
                  <a:srgbClr val="000000"/>
                </a:solidFill>
                <a:ea typeface="Osaka" pitchFamily="28" charset="-128"/>
              </a:rPr>
              <a:pPr algn="r" eaLnBrk="0" fontAlgn="base" hangingPunct="0">
                <a:spcBef>
                  <a:spcPct val="0"/>
                </a:spcBef>
                <a:spcAft>
                  <a:spcPct val="0"/>
                </a:spcAft>
              </a:pPr>
              <a:t>25</a:t>
            </a:fld>
            <a:endParaRPr lang="en-US" altLang="zh-CN" sz="1400" b="1">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2100" y="342900"/>
            <a:ext cx="8382000" cy="762000"/>
          </a:xfrm>
        </p:spPr>
        <p:txBody>
          <a:bodyPr/>
          <a:lstStyle/>
          <a:p>
            <a:r>
              <a:rPr lang="en-US" altLang="zh-CN" sz="2800" smtClean="0">
                <a:solidFill>
                  <a:srgbClr val="0000CC"/>
                </a:solidFill>
              </a:rPr>
              <a:t>Temperature-responsive NPs</a:t>
            </a:r>
          </a:p>
        </p:txBody>
      </p:sp>
      <p:sp>
        <p:nvSpPr>
          <p:cNvPr id="55299" name="Text Box 4"/>
          <p:cNvSpPr txBox="1">
            <a:spLocks noChangeArrowheads="1"/>
          </p:cNvSpPr>
          <p:nvPr/>
        </p:nvSpPr>
        <p:spPr bwMode="auto">
          <a:xfrm>
            <a:off x="577850" y="914400"/>
            <a:ext cx="8189913"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a:solidFill>
                  <a:srgbClr val="000000"/>
                </a:solidFill>
                <a:cs typeface="Arial" charset="0"/>
              </a:rPr>
              <a:t>Transport of NPs across oil/water interface</a:t>
            </a:r>
          </a:p>
        </p:txBody>
      </p:sp>
      <p:sp>
        <p:nvSpPr>
          <p:cNvPr id="55300" name="Line 5"/>
          <p:cNvSpPr>
            <a:spLocks noChangeShapeType="1"/>
          </p:cNvSpPr>
          <p:nvPr/>
        </p:nvSpPr>
        <p:spPr bwMode="auto">
          <a:xfrm>
            <a:off x="1676400" y="3124200"/>
            <a:ext cx="213360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5301" name="Text Box 6"/>
          <p:cNvSpPr txBox="1">
            <a:spLocks noChangeArrowheads="1"/>
          </p:cNvSpPr>
          <p:nvPr/>
        </p:nvSpPr>
        <p:spPr bwMode="auto">
          <a:xfrm>
            <a:off x="2406650" y="3136900"/>
            <a:ext cx="498475" cy="363538"/>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a:solidFill>
                  <a:srgbClr val="000000"/>
                </a:solidFill>
                <a:ea typeface="Batang" pitchFamily="18" charset="-127"/>
                <a:cs typeface="Arial" charset="0"/>
              </a:rPr>
              <a:t>1 h</a:t>
            </a:r>
          </a:p>
        </p:txBody>
      </p:sp>
      <p:sp>
        <p:nvSpPr>
          <p:cNvPr id="55302" name="Text Box 7"/>
          <p:cNvSpPr txBox="1">
            <a:spLocks noChangeArrowheads="1"/>
          </p:cNvSpPr>
          <p:nvPr/>
        </p:nvSpPr>
        <p:spPr bwMode="auto">
          <a:xfrm>
            <a:off x="1946275" y="2692400"/>
            <a:ext cx="1711325"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cs typeface="Arial" charset="0"/>
              </a:rPr>
              <a:t>90 ºC, stirring</a:t>
            </a:r>
          </a:p>
        </p:txBody>
      </p:sp>
      <p:sp>
        <p:nvSpPr>
          <p:cNvPr id="55303" name="Line 8"/>
          <p:cNvSpPr>
            <a:spLocks noChangeShapeType="1"/>
          </p:cNvSpPr>
          <p:nvPr/>
        </p:nvSpPr>
        <p:spPr bwMode="auto">
          <a:xfrm>
            <a:off x="4978400" y="3162300"/>
            <a:ext cx="213360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55304" name="Text Box 9"/>
          <p:cNvSpPr txBox="1">
            <a:spLocks noChangeArrowheads="1"/>
          </p:cNvSpPr>
          <p:nvPr/>
        </p:nvSpPr>
        <p:spPr bwMode="auto">
          <a:xfrm>
            <a:off x="4864100" y="2743200"/>
            <a:ext cx="2295525"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cs typeface="Arial" charset="0"/>
              </a:rPr>
              <a:t>Room temperature</a:t>
            </a:r>
          </a:p>
        </p:txBody>
      </p:sp>
      <p:sp>
        <p:nvSpPr>
          <p:cNvPr id="55305" name="Text Box 10"/>
          <p:cNvSpPr txBox="1">
            <a:spLocks noChangeArrowheads="1"/>
          </p:cNvSpPr>
          <p:nvPr/>
        </p:nvSpPr>
        <p:spPr bwMode="auto">
          <a:xfrm>
            <a:off x="5562600" y="3124200"/>
            <a:ext cx="942975" cy="393700"/>
          </a:xfrm>
          <a:prstGeom prst="rect">
            <a:avLst/>
          </a:prstGeom>
          <a:noFill/>
          <a:ln w="12700">
            <a:noFill/>
            <a:miter lim="800000"/>
            <a:headEnd/>
            <a:tailEnd/>
          </a:ln>
        </p:spPr>
        <p:txBody>
          <a:bodyPr wrap="none" lIns="90488" tIns="44450" rIns="90488" bIns="44450">
            <a:spAutoFit/>
          </a:bodyPr>
          <a:lstStyle/>
          <a:p>
            <a:pPr marL="285750" indent="-285750" algn="ctr" fontAlgn="base">
              <a:spcBef>
                <a:spcPct val="0"/>
              </a:spcBef>
              <a:spcAft>
                <a:spcPct val="5000"/>
              </a:spcAft>
              <a:buClr>
                <a:srgbClr val="FF9900"/>
              </a:buClr>
              <a:buSzPct val="100000"/>
              <a:buFont typeface="Times New Roman" pitchFamily="18" charset="0"/>
              <a:buNone/>
            </a:pPr>
            <a:r>
              <a:rPr lang="en-US" altLang="zh-CN" sz="2000">
                <a:solidFill>
                  <a:srgbClr val="000000"/>
                </a:solidFill>
                <a:ea typeface="Batang" pitchFamily="18" charset="-127"/>
                <a:cs typeface="Arial" charset="0"/>
              </a:rPr>
              <a:t>stirring</a:t>
            </a:r>
          </a:p>
        </p:txBody>
      </p:sp>
      <p:sp>
        <p:nvSpPr>
          <p:cNvPr id="55306" name="Rectangle 11"/>
          <p:cNvSpPr>
            <a:spLocks noChangeArrowheads="1"/>
          </p:cNvSpPr>
          <p:nvPr/>
        </p:nvSpPr>
        <p:spPr bwMode="auto">
          <a:xfrm>
            <a:off x="266700" y="4953000"/>
            <a:ext cx="6538913" cy="301625"/>
          </a:xfrm>
          <a:prstGeom prst="rect">
            <a:avLst/>
          </a:prstGeom>
          <a:noFill/>
          <a:ln w="12700">
            <a:noFill/>
            <a:miter lim="800000"/>
            <a:headEnd/>
            <a:tailEnd/>
          </a:ln>
        </p:spPr>
        <p:txBody>
          <a:bodyPr wrap="none" lIns="90488" tIns="44450" rIns="90488" bIns="44450" anchor="ctr">
            <a:spAutoFit/>
          </a:bodyPr>
          <a:lstStyle/>
          <a:p>
            <a:pPr fontAlgn="base">
              <a:spcBef>
                <a:spcPct val="0"/>
              </a:spcBef>
              <a:spcAft>
                <a:spcPct val="0"/>
              </a:spcAft>
            </a:pPr>
            <a:r>
              <a:rPr lang="en-US" altLang="zh-CN" sz="1400">
                <a:solidFill>
                  <a:srgbClr val="000000"/>
                </a:solidFill>
                <a:ea typeface="Batang" pitchFamily="18" charset="-127"/>
                <a:cs typeface="Arial" charset="0"/>
              </a:rPr>
              <a:t>PE-</a:t>
            </a:r>
            <a:r>
              <a:rPr lang="en-US" altLang="zh-CN" sz="1400" i="1">
                <a:solidFill>
                  <a:srgbClr val="000000"/>
                </a:solidFill>
                <a:ea typeface="Batang" pitchFamily="18" charset="-127"/>
                <a:cs typeface="Arial" charset="0"/>
              </a:rPr>
              <a:t>b</a:t>
            </a:r>
            <a:r>
              <a:rPr lang="en-US" altLang="zh-CN" sz="1400">
                <a:solidFill>
                  <a:srgbClr val="000000"/>
                </a:solidFill>
                <a:ea typeface="Batang" pitchFamily="18" charset="-127"/>
                <a:cs typeface="Arial" charset="0"/>
              </a:rPr>
              <a:t>-PEG-OCB (~ 40 mg/L)/brine solution (30-40 nm OCB; PE-</a:t>
            </a:r>
            <a:r>
              <a:rPr lang="en-US" altLang="zh-CN" sz="1400" i="1">
                <a:solidFill>
                  <a:srgbClr val="000000"/>
                </a:solidFill>
                <a:ea typeface="Batang" pitchFamily="18" charset="-127"/>
                <a:cs typeface="Arial" charset="0"/>
              </a:rPr>
              <a:t>b</a:t>
            </a:r>
            <a:r>
              <a:rPr lang="en-US" altLang="zh-CN" sz="1400">
                <a:solidFill>
                  <a:srgbClr val="000000"/>
                </a:solidFill>
                <a:ea typeface="Batang" pitchFamily="18" charset="-127"/>
                <a:cs typeface="Arial" charset="0"/>
              </a:rPr>
              <a:t>-PEG: Mn=920)</a:t>
            </a:r>
          </a:p>
        </p:txBody>
      </p:sp>
      <p:pic>
        <p:nvPicPr>
          <p:cNvPr id="55307" name="Picture 13" descr="1"/>
          <p:cNvPicPr>
            <a:picLocks noChangeAspect="1" noChangeArrowheads="1"/>
          </p:cNvPicPr>
          <p:nvPr/>
        </p:nvPicPr>
        <p:blipFill>
          <a:blip r:embed="rId3" cstate="print">
            <a:lum bright="-6000" contrast="48000"/>
          </a:blip>
          <a:srcRect r="32584" b="-418"/>
          <a:stretch>
            <a:fillRect/>
          </a:stretch>
        </p:blipFill>
        <p:spPr bwMode="auto">
          <a:xfrm>
            <a:off x="381000" y="1295400"/>
            <a:ext cx="1201738" cy="3663950"/>
          </a:xfrm>
          <a:prstGeom prst="rect">
            <a:avLst/>
          </a:prstGeom>
          <a:noFill/>
          <a:ln w="9525">
            <a:noFill/>
            <a:miter lim="800000"/>
            <a:headEnd/>
            <a:tailEnd/>
          </a:ln>
        </p:spPr>
      </p:pic>
      <p:pic>
        <p:nvPicPr>
          <p:cNvPr id="55308" name="Picture 14" descr="2"/>
          <p:cNvPicPr>
            <a:picLocks noChangeAspect="1" noChangeArrowheads="1"/>
          </p:cNvPicPr>
          <p:nvPr/>
        </p:nvPicPr>
        <p:blipFill>
          <a:blip r:embed="rId4" cstate="print">
            <a:lum bright="12000" contrast="36000"/>
          </a:blip>
          <a:srcRect l="4276" r="28813" b="-925"/>
          <a:stretch>
            <a:fillRect/>
          </a:stretch>
        </p:blipFill>
        <p:spPr bwMode="auto">
          <a:xfrm>
            <a:off x="3810000" y="1219200"/>
            <a:ext cx="1139825" cy="3794125"/>
          </a:xfrm>
          <a:prstGeom prst="rect">
            <a:avLst/>
          </a:prstGeom>
          <a:noFill/>
          <a:ln w="9525">
            <a:noFill/>
            <a:miter lim="800000"/>
            <a:headEnd/>
            <a:tailEnd/>
          </a:ln>
        </p:spPr>
      </p:pic>
      <p:pic>
        <p:nvPicPr>
          <p:cNvPr id="55309" name="Picture 15" descr="3"/>
          <p:cNvPicPr>
            <a:picLocks noChangeAspect="1" noChangeArrowheads="1"/>
          </p:cNvPicPr>
          <p:nvPr/>
        </p:nvPicPr>
        <p:blipFill>
          <a:blip r:embed="rId5" cstate="print">
            <a:lum bright="18000" contrast="36000"/>
          </a:blip>
          <a:srcRect r="29727" b="-629"/>
          <a:stretch>
            <a:fillRect/>
          </a:stretch>
        </p:blipFill>
        <p:spPr bwMode="auto">
          <a:xfrm>
            <a:off x="7315200" y="1219200"/>
            <a:ext cx="1223963" cy="3689350"/>
          </a:xfrm>
          <a:prstGeom prst="rect">
            <a:avLst/>
          </a:prstGeom>
          <a:noFill/>
          <a:ln w="9525">
            <a:noFill/>
            <a:miter lim="800000"/>
            <a:headEnd/>
            <a:tailEnd/>
          </a:ln>
        </p:spPr>
      </p:pic>
      <p:sp>
        <p:nvSpPr>
          <p:cNvPr id="55310" name="Rectangle 17"/>
          <p:cNvSpPr>
            <a:spLocks noChangeArrowheads="1"/>
          </p:cNvSpPr>
          <p:nvPr/>
        </p:nvSpPr>
        <p:spPr bwMode="auto">
          <a:xfrm>
            <a:off x="-101600" y="6024563"/>
            <a:ext cx="5656263" cy="655637"/>
          </a:xfrm>
          <a:prstGeom prst="rect">
            <a:avLst/>
          </a:prstGeom>
          <a:noFill/>
          <a:ln w="12700">
            <a:noFill/>
            <a:miter lim="800000"/>
            <a:headEnd/>
            <a:tailEnd/>
          </a:ln>
        </p:spPr>
        <p:txBody>
          <a:bodyPr wrap="none" lIns="90488" tIns="44450" rIns="90488" bIns="44450">
            <a:spAutoFit/>
          </a:bodyPr>
          <a:lstStyle/>
          <a:p>
            <a:pPr marL="742950" indent="-285750"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PE-b-PEG: polyethylene-b-polyethylene glycol, 50 wt. % of ethylene oxide </a:t>
            </a:r>
          </a:p>
          <a:p>
            <a:pPr marL="742950" indent="-285750"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Mn=920  Phase inversion temperature 90 </a:t>
            </a:r>
            <a:r>
              <a:rPr lang="en-US" altLang="zh-CN" sz="1200">
                <a:solidFill>
                  <a:srgbClr val="000000"/>
                </a:solidFill>
                <a:ea typeface="Batang" pitchFamily="18" charset="-127"/>
                <a:cs typeface="Arial" charset="0"/>
              </a:rPr>
              <a:t>ºC</a:t>
            </a:r>
          </a:p>
          <a:p>
            <a:pPr marL="742950" indent="-285750"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Arial" charset="0"/>
              </a:rPr>
              <a:t>Mn=1400 Phase inversion temperature 110 ºC</a:t>
            </a:r>
            <a:endParaRPr lang="en-US" altLang="en-US" sz="1200">
              <a:solidFill>
                <a:srgbClr val="000000"/>
              </a:solidFill>
              <a:ea typeface="Batang" pitchFamily="18" charset="-127"/>
              <a:cs typeface="Arial" charset="0"/>
            </a:endParaRPr>
          </a:p>
        </p:txBody>
      </p:sp>
      <p:sp>
        <p:nvSpPr>
          <p:cNvPr id="55311"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72996000-242A-4D71-872B-4CA6DAA86464}" type="slidenum">
              <a:rPr lang="zh-CN" altLang="en-US" sz="1400" b="1">
                <a:solidFill>
                  <a:srgbClr val="000000"/>
                </a:solidFill>
                <a:ea typeface="Osaka" pitchFamily="28" charset="-128"/>
              </a:rPr>
              <a:pPr algn="r" eaLnBrk="0" fontAlgn="base" hangingPunct="0">
                <a:spcBef>
                  <a:spcPct val="0"/>
                </a:spcBef>
                <a:spcAft>
                  <a:spcPct val="0"/>
                </a:spcAft>
              </a:pPr>
              <a:t>26</a:t>
            </a:fld>
            <a:endParaRPr lang="en-US" altLang="zh-CN" sz="1400" b="1">
              <a:solidFill>
                <a:srgbClr val="000000"/>
              </a:solidFill>
              <a:ea typeface="Osaka" pitchFamily="28" charset="-128"/>
            </a:endParaRPr>
          </a:p>
        </p:txBody>
      </p:sp>
      <p:sp>
        <p:nvSpPr>
          <p:cNvPr id="55312" name="Rectangle 29"/>
          <p:cNvSpPr>
            <a:spLocks noChangeArrowheads="1"/>
          </p:cNvSpPr>
          <p:nvPr/>
        </p:nvSpPr>
        <p:spPr bwMode="auto">
          <a:xfrm>
            <a:off x="0" y="5257800"/>
            <a:ext cx="8991600" cy="990600"/>
          </a:xfrm>
          <a:prstGeom prst="rect">
            <a:avLst/>
          </a:prstGeom>
          <a:noFill/>
          <a:ln w="12700">
            <a:noFill/>
            <a:miter lim="800000"/>
            <a:headEnd/>
            <a:tailEnd/>
          </a:ln>
        </p:spPr>
        <p:txBody>
          <a:bodyPr lIns="90481" tIns="44446" rIns="90481" bIns="44446"/>
          <a:lstStyle/>
          <a:p>
            <a:pPr marL="342900" indent="-342900" fontAlgn="base">
              <a:lnSpc>
                <a:spcPct val="90000"/>
              </a:lnSpc>
              <a:spcBef>
                <a:spcPct val="0"/>
              </a:spcBef>
              <a:spcAft>
                <a:spcPct val="5000"/>
              </a:spcAft>
              <a:buSzPct val="90000"/>
              <a:buFont typeface="Wingdings" pitchFamily="2" charset="2"/>
              <a:buChar char="w"/>
            </a:pPr>
            <a:r>
              <a:rPr lang="en-US" altLang="zh-CN" sz="1600">
                <a:solidFill>
                  <a:srgbClr val="000000"/>
                </a:solidFill>
              </a:rPr>
              <a:t>Phase inversion temperature can be tuned by using different molecular weight of the diblock copolymer: lower molecular weight, lower phase inversion temperature </a:t>
            </a:r>
          </a:p>
          <a:p>
            <a:pPr marL="342900" indent="-342900" fontAlgn="base">
              <a:lnSpc>
                <a:spcPct val="90000"/>
              </a:lnSpc>
              <a:spcBef>
                <a:spcPct val="0"/>
              </a:spcBef>
              <a:spcAft>
                <a:spcPct val="5000"/>
              </a:spcAft>
              <a:buSzPct val="90000"/>
              <a:buFont typeface="Wingdings" pitchFamily="2" charset="2"/>
              <a:buChar char="w"/>
            </a:pPr>
            <a:r>
              <a:rPr lang="en-US" altLang="zh-CN" sz="1600">
                <a:solidFill>
                  <a:srgbClr val="000000"/>
                </a:solidFill>
              </a:rPr>
              <a:t>Phase inversion temperature correlates with the melting temperature of the hydrophobic block</a:t>
            </a:r>
            <a:endParaRPr lang="en-US" altLang="zh-CN">
              <a:solidFill>
                <a:srgbClr val="000000"/>
              </a:solidFill>
            </a:endParaRPr>
          </a:p>
          <a:p>
            <a:pPr marL="342900" indent="-342900" fontAlgn="base">
              <a:lnSpc>
                <a:spcPct val="90000"/>
              </a:lnSpc>
              <a:spcBef>
                <a:spcPct val="0"/>
              </a:spcBef>
              <a:spcAft>
                <a:spcPct val="5000"/>
              </a:spcAft>
              <a:buSzPct val="90000"/>
              <a:buFont typeface="Wingdings" pitchFamily="2" charset="2"/>
              <a:buChar char="w"/>
            </a:pPr>
            <a:endParaRPr lang="en-US" altLang="zh-CN" sz="1600">
              <a:solidFill>
                <a:srgbClr val="000000"/>
              </a:solidFill>
            </a:endParaRPr>
          </a:p>
          <a:p>
            <a:pPr marL="342900" indent="-342900" fontAlgn="base">
              <a:lnSpc>
                <a:spcPct val="90000"/>
              </a:lnSpc>
              <a:spcBef>
                <a:spcPct val="0"/>
              </a:spcBef>
              <a:spcAft>
                <a:spcPct val="5000"/>
              </a:spcAft>
              <a:buSzPct val="90000"/>
              <a:buFont typeface="Wingdings" pitchFamily="2" charset="2"/>
              <a:buNone/>
            </a:pPr>
            <a:endParaRPr lang="en-US" altLang="zh-CN">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3114675"/>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cs typeface="Arial" charset="0"/>
            </a:endParaRPr>
          </a:p>
        </p:txBody>
      </p:sp>
      <p:sp>
        <p:nvSpPr>
          <p:cNvPr id="56323" name="Rectangle 2"/>
          <p:cNvSpPr>
            <a:spLocks noChangeArrowheads="1"/>
          </p:cNvSpPr>
          <p:nvPr/>
        </p:nvSpPr>
        <p:spPr bwMode="auto">
          <a:xfrm>
            <a:off x="282575" y="31750"/>
            <a:ext cx="8229600" cy="1143000"/>
          </a:xfrm>
          <a:prstGeom prst="rect">
            <a:avLst/>
          </a:prstGeom>
          <a:noFill/>
          <a:ln w="9525">
            <a:noFill/>
            <a:miter lim="800000"/>
            <a:headEnd/>
            <a:tailEnd/>
          </a:ln>
        </p:spPr>
        <p:txBody>
          <a:bodyPr anchor="ctr"/>
          <a:lstStyle/>
          <a:p>
            <a:pPr fontAlgn="base">
              <a:spcBef>
                <a:spcPct val="0"/>
              </a:spcBef>
              <a:spcAft>
                <a:spcPct val="0"/>
              </a:spcAft>
            </a:pPr>
            <a:r>
              <a:rPr lang="en-US" altLang="zh-CN" sz="2400">
                <a:solidFill>
                  <a:srgbClr val="0000CC"/>
                </a:solidFill>
                <a:cs typeface="Times New Roman" pitchFamily="18" charset="0"/>
              </a:rPr>
              <a:t>Interfacial tension reduction with amphiphilic NPs</a:t>
            </a:r>
            <a:endParaRPr lang="en-US" altLang="zh-CN" sz="2100">
              <a:solidFill>
                <a:srgbClr val="0000CC"/>
              </a:solidFill>
              <a:cs typeface="Times New Roman" pitchFamily="18" charset="0"/>
            </a:endParaRPr>
          </a:p>
        </p:txBody>
      </p:sp>
      <p:sp>
        <p:nvSpPr>
          <p:cNvPr id="56324" name="TextBox 166"/>
          <p:cNvSpPr txBox="1">
            <a:spLocks noChangeArrowheads="1"/>
          </p:cNvSpPr>
          <p:nvPr/>
        </p:nvSpPr>
        <p:spPr bwMode="auto">
          <a:xfrm>
            <a:off x="304800" y="4978400"/>
            <a:ext cx="8569325" cy="1879600"/>
          </a:xfrm>
          <a:prstGeom prst="rect">
            <a:avLst/>
          </a:prstGeom>
          <a:noFill/>
          <a:ln w="9525">
            <a:noFill/>
            <a:miter lim="800000"/>
            <a:headEnd/>
            <a:tailEnd/>
          </a:ln>
        </p:spPr>
        <p:txBody>
          <a:bodyPr>
            <a:spAutoFit/>
          </a:bodyPr>
          <a:lstStyle/>
          <a:p>
            <a:pPr fontAlgn="base">
              <a:spcBef>
                <a:spcPct val="0"/>
              </a:spcBef>
              <a:spcAft>
                <a:spcPts val="100"/>
              </a:spcAft>
            </a:pPr>
            <a:endParaRPr lang="en-US" altLang="zh-CN" sz="1600">
              <a:solidFill>
                <a:srgbClr val="000000"/>
              </a:solidFill>
              <a:ea typeface="Batang" pitchFamily="18" charset="-127"/>
              <a:cs typeface="Arial" charset="0"/>
            </a:endParaRPr>
          </a:p>
          <a:p>
            <a:pPr fontAlgn="base">
              <a:spcBef>
                <a:spcPct val="0"/>
              </a:spcBef>
              <a:spcAft>
                <a:spcPts val="100"/>
              </a:spcAft>
              <a:buClr>
                <a:srgbClr val="FF9900"/>
              </a:buClr>
              <a:buSzPct val="100000"/>
              <a:buFont typeface="Wingdings" pitchFamily="2" charset="2"/>
              <a:buChar char="q"/>
            </a:pPr>
            <a:r>
              <a:rPr lang="en-US" altLang="zh-CN" sz="1600">
                <a:solidFill>
                  <a:srgbClr val="000000"/>
                </a:solidFill>
                <a:ea typeface="Batang" pitchFamily="18" charset="-127"/>
                <a:cs typeface="Arial" charset="0"/>
              </a:rPr>
              <a:t> </a:t>
            </a:r>
            <a:r>
              <a:rPr lang="en-US" altLang="zh-CN" sz="1600">
                <a:solidFill>
                  <a:srgbClr val="0000CC"/>
                </a:solidFill>
                <a:ea typeface="Batang" pitchFamily="18" charset="-127"/>
                <a:cs typeface="Arial" charset="0"/>
              </a:rPr>
              <a:t>The amphiphilic OCB can migrate to organic phase at 90 ºC</a:t>
            </a:r>
          </a:p>
          <a:p>
            <a:pPr fontAlgn="base">
              <a:spcBef>
                <a:spcPct val="0"/>
              </a:spcBef>
              <a:spcAft>
                <a:spcPts val="100"/>
              </a:spcAft>
              <a:buClr>
                <a:srgbClr val="FF9900"/>
              </a:buClr>
              <a:buSzPct val="100000"/>
              <a:buFont typeface="Wingdings" pitchFamily="2" charset="2"/>
              <a:buChar char="q"/>
            </a:pPr>
            <a:r>
              <a:rPr lang="en-US" altLang="zh-CN" sz="1600">
                <a:solidFill>
                  <a:srgbClr val="0000CC"/>
                </a:solidFill>
                <a:ea typeface="Batang" pitchFamily="18" charset="-127"/>
                <a:cs typeface="Arial" charset="0"/>
              </a:rPr>
              <a:t> Equal volumes of isooctane and amphiphilic OCB were mixed and equilibrated at 90 ºC for </a:t>
            </a:r>
          </a:p>
          <a:p>
            <a:pPr fontAlgn="base">
              <a:spcBef>
                <a:spcPct val="0"/>
              </a:spcBef>
              <a:spcAft>
                <a:spcPts val="100"/>
              </a:spcAft>
              <a:buClr>
                <a:srgbClr val="FF9900"/>
              </a:buClr>
              <a:buSzPct val="100000"/>
              <a:buFont typeface="Wingdings" pitchFamily="2" charset="2"/>
              <a:buNone/>
            </a:pPr>
            <a:r>
              <a:rPr lang="en-US" altLang="zh-CN" sz="1600">
                <a:solidFill>
                  <a:srgbClr val="0000CC"/>
                </a:solidFill>
                <a:ea typeface="Batang" pitchFamily="18" charset="-127"/>
                <a:cs typeface="Arial" charset="0"/>
              </a:rPr>
              <a:t>    24 hours</a:t>
            </a:r>
          </a:p>
          <a:p>
            <a:pPr fontAlgn="base">
              <a:spcBef>
                <a:spcPct val="0"/>
              </a:spcBef>
              <a:spcAft>
                <a:spcPts val="100"/>
              </a:spcAft>
              <a:buClr>
                <a:srgbClr val="FF9900"/>
              </a:buClr>
              <a:buSzPct val="100000"/>
              <a:buFont typeface="Wingdings" pitchFamily="2" charset="2"/>
              <a:buChar char="q"/>
            </a:pPr>
            <a:r>
              <a:rPr lang="en-US" altLang="zh-CN" sz="1600">
                <a:solidFill>
                  <a:srgbClr val="0000CC"/>
                </a:solidFill>
                <a:ea typeface="Batang" pitchFamily="18" charset="-127"/>
                <a:cs typeface="Arial" charset="0"/>
              </a:rPr>
              <a:t> The interfacial tension of equilibrated isooctane with amphiphilic OCB at three different </a:t>
            </a:r>
          </a:p>
          <a:p>
            <a:pPr fontAlgn="base">
              <a:spcBef>
                <a:spcPct val="0"/>
              </a:spcBef>
              <a:spcAft>
                <a:spcPts val="100"/>
              </a:spcAft>
              <a:buClr>
                <a:srgbClr val="FF9900"/>
              </a:buClr>
              <a:buSzPct val="100000"/>
              <a:buFont typeface="Wingdings" pitchFamily="2" charset="2"/>
              <a:buNone/>
            </a:pPr>
            <a:r>
              <a:rPr lang="en-US" altLang="zh-CN" sz="1600">
                <a:solidFill>
                  <a:srgbClr val="0000CC"/>
                </a:solidFill>
                <a:ea typeface="Batang" pitchFamily="18" charset="-127"/>
                <a:cs typeface="Arial" charset="0"/>
              </a:rPr>
              <a:t>    temperatures were measured using spinning drop tensiometry</a:t>
            </a:r>
          </a:p>
          <a:p>
            <a:pPr fontAlgn="base">
              <a:spcBef>
                <a:spcPct val="0"/>
              </a:spcBef>
              <a:spcAft>
                <a:spcPts val="100"/>
              </a:spcAft>
              <a:buClr>
                <a:srgbClr val="FF9900"/>
              </a:buClr>
              <a:buSzPct val="100000"/>
              <a:buFont typeface="Wingdings" pitchFamily="2" charset="2"/>
              <a:buNone/>
            </a:pPr>
            <a:r>
              <a:rPr lang="en-US" altLang="zh-CN" sz="1600">
                <a:solidFill>
                  <a:srgbClr val="0000CC"/>
                </a:solidFill>
                <a:ea typeface="Batang" pitchFamily="18" charset="-127"/>
                <a:cs typeface="Arial" charset="0"/>
              </a:rPr>
              <a:t> </a:t>
            </a:r>
          </a:p>
        </p:txBody>
      </p:sp>
      <p:pic>
        <p:nvPicPr>
          <p:cNvPr id="56325" name="Picture 3"/>
          <p:cNvPicPr>
            <a:picLocks noChangeAspect="1" noChangeArrowheads="1"/>
          </p:cNvPicPr>
          <p:nvPr/>
        </p:nvPicPr>
        <p:blipFill>
          <a:blip r:embed="rId3" cstate="print"/>
          <a:srcRect/>
          <a:stretch>
            <a:fillRect/>
          </a:stretch>
        </p:blipFill>
        <p:spPr bwMode="auto">
          <a:xfrm>
            <a:off x="0" y="762000"/>
            <a:ext cx="5334000" cy="3873500"/>
          </a:xfrm>
          <a:prstGeom prst="rect">
            <a:avLst/>
          </a:prstGeom>
          <a:noFill/>
          <a:ln w="9525">
            <a:noFill/>
            <a:miter lim="800000"/>
            <a:headEnd/>
            <a:tailEnd/>
          </a:ln>
        </p:spPr>
      </p:pic>
      <p:pic>
        <p:nvPicPr>
          <p:cNvPr id="56326" name="Picture 12" descr="spinning drop"/>
          <p:cNvPicPr>
            <a:picLocks noChangeAspect="1" noChangeArrowheads="1"/>
          </p:cNvPicPr>
          <p:nvPr/>
        </p:nvPicPr>
        <p:blipFill>
          <a:blip r:embed="rId4" cstate="print"/>
          <a:srcRect/>
          <a:stretch>
            <a:fillRect/>
          </a:stretch>
        </p:blipFill>
        <p:spPr bwMode="auto">
          <a:xfrm>
            <a:off x="4876800" y="1295400"/>
            <a:ext cx="4162425" cy="865188"/>
          </a:xfrm>
          <a:prstGeom prst="rect">
            <a:avLst/>
          </a:prstGeom>
          <a:noFill/>
          <a:ln w="9525">
            <a:noFill/>
            <a:miter lim="800000"/>
            <a:headEnd/>
            <a:tailEnd/>
          </a:ln>
        </p:spPr>
      </p:pic>
      <p:sp>
        <p:nvSpPr>
          <p:cNvPr id="56327" name="Text Box 17"/>
          <p:cNvSpPr txBox="1">
            <a:spLocks noChangeArrowheads="1"/>
          </p:cNvSpPr>
          <p:nvPr/>
        </p:nvSpPr>
        <p:spPr bwMode="auto">
          <a:xfrm>
            <a:off x="4876800" y="2082800"/>
            <a:ext cx="4343400" cy="1265238"/>
          </a:xfrm>
          <a:prstGeom prst="rect">
            <a:avLst/>
          </a:prstGeom>
          <a:noFill/>
          <a:ln w="9525">
            <a:noFill/>
            <a:miter lim="800000"/>
            <a:headEnd/>
            <a:tailEnd/>
          </a:ln>
        </p:spPr>
        <p:txBody>
          <a:bodyPr>
            <a:spAutoFit/>
          </a:bodyPr>
          <a:lstStyle/>
          <a:p>
            <a:pPr fontAlgn="base">
              <a:spcBef>
                <a:spcPct val="50000"/>
              </a:spcBef>
              <a:spcAft>
                <a:spcPct val="5000"/>
              </a:spcAft>
              <a:buClr>
                <a:srgbClr val="FF9900"/>
              </a:buClr>
              <a:buSzPct val="100000"/>
              <a:buFont typeface="Times New Roman" pitchFamily="18" charset="0"/>
              <a:buNone/>
            </a:pPr>
            <a:r>
              <a:rPr lang="zh-CN" altLang="en-US" sz="1200" b="1" i="1">
                <a:solidFill>
                  <a:srgbClr val="000000"/>
                </a:solidFill>
                <a:ea typeface="Batang" pitchFamily="18" charset="-127"/>
                <a:cs typeface="Arial" charset="0"/>
                <a:sym typeface="Symbol" pitchFamily="18" charset="2"/>
              </a:rPr>
              <a:t></a:t>
            </a:r>
            <a:r>
              <a:rPr lang="en-US" altLang="zh-CN" sz="1200" b="1" i="1">
                <a:solidFill>
                  <a:srgbClr val="000000"/>
                </a:solidFill>
                <a:ea typeface="Batang" pitchFamily="18" charset="-127"/>
                <a:cs typeface="Arial" charset="0"/>
                <a:sym typeface="Symbol" pitchFamily="18" charset="2"/>
              </a:rPr>
              <a:t>: </a:t>
            </a:r>
            <a:r>
              <a:rPr lang="en-US" altLang="zh-CN" sz="1200" b="1">
                <a:solidFill>
                  <a:srgbClr val="000000"/>
                </a:solidFill>
                <a:ea typeface="Batang" pitchFamily="18" charset="-127"/>
                <a:cs typeface="Arial" charset="0"/>
                <a:sym typeface="Symbol" pitchFamily="18" charset="2"/>
              </a:rPr>
              <a:t>Interfacial tension (IFT) between oil and water</a:t>
            </a:r>
          </a:p>
          <a:p>
            <a:pPr fontAlgn="base">
              <a:spcBef>
                <a:spcPct val="50000"/>
              </a:spcBef>
              <a:spcAft>
                <a:spcPct val="5000"/>
              </a:spcAft>
              <a:buClr>
                <a:srgbClr val="FF9900"/>
              </a:buClr>
              <a:buSzPct val="100000"/>
              <a:buFont typeface="Times New Roman" pitchFamily="18" charset="0"/>
              <a:buNone/>
            </a:pPr>
            <a:r>
              <a:rPr lang="en-US" altLang="zh-CN" sz="1200" b="1" i="1">
                <a:solidFill>
                  <a:srgbClr val="000000"/>
                </a:solidFill>
                <a:ea typeface="Batang" pitchFamily="18" charset="-127"/>
                <a:cs typeface="Arial" charset="0"/>
              </a:rPr>
              <a:t>R : </a:t>
            </a:r>
            <a:r>
              <a:rPr lang="en-US" altLang="zh-CN" sz="1200" b="1">
                <a:solidFill>
                  <a:srgbClr val="000000"/>
                </a:solidFill>
                <a:ea typeface="Batang" pitchFamily="18" charset="-127"/>
                <a:cs typeface="Arial" charset="0"/>
              </a:rPr>
              <a:t>Radius of Cylinder</a:t>
            </a:r>
          </a:p>
          <a:p>
            <a:pPr fontAlgn="base">
              <a:spcBef>
                <a:spcPct val="50000"/>
              </a:spcBef>
              <a:spcAft>
                <a:spcPct val="5000"/>
              </a:spcAft>
              <a:buClr>
                <a:srgbClr val="FF9900"/>
              </a:buClr>
              <a:buSzPct val="100000"/>
              <a:buFont typeface="Times New Roman" pitchFamily="18" charset="0"/>
              <a:buNone/>
            </a:pPr>
            <a:r>
              <a:rPr lang="en-US" altLang="zh-CN" sz="1200" b="1" i="1">
                <a:solidFill>
                  <a:srgbClr val="000000"/>
                </a:solidFill>
                <a:ea typeface="Batang" pitchFamily="18" charset="-127"/>
                <a:cs typeface="Arial" charset="0"/>
                <a:sym typeface="Symbol" pitchFamily="18" charset="2"/>
              </a:rPr>
              <a:t>: </a:t>
            </a:r>
            <a:r>
              <a:rPr lang="en-US" altLang="zh-CN" sz="1200" b="1">
                <a:solidFill>
                  <a:srgbClr val="000000"/>
                </a:solidFill>
                <a:ea typeface="Batang" pitchFamily="18" charset="-127"/>
                <a:cs typeface="Arial" charset="0"/>
                <a:sym typeface="Symbol" pitchFamily="18" charset="2"/>
              </a:rPr>
              <a:t>Density difference between oil and water</a:t>
            </a:r>
          </a:p>
          <a:p>
            <a:pPr fontAlgn="base">
              <a:spcBef>
                <a:spcPct val="50000"/>
              </a:spcBef>
              <a:spcAft>
                <a:spcPct val="5000"/>
              </a:spcAft>
              <a:buClr>
                <a:srgbClr val="FF9900"/>
              </a:buClr>
              <a:buSzPct val="100000"/>
              <a:buFont typeface="Times New Roman" pitchFamily="18" charset="0"/>
              <a:buNone/>
            </a:pPr>
            <a:r>
              <a:rPr lang="en-US" altLang="zh-CN" sz="1200" b="1" i="1">
                <a:solidFill>
                  <a:srgbClr val="000000"/>
                </a:solidFill>
                <a:ea typeface="Batang" pitchFamily="18" charset="-127"/>
                <a:cs typeface="Arial" charset="0"/>
                <a:sym typeface="Symbol" pitchFamily="18" charset="2"/>
              </a:rPr>
              <a:t>: </a:t>
            </a:r>
            <a:r>
              <a:rPr lang="en-US" altLang="zh-CN" sz="1200" b="1">
                <a:solidFill>
                  <a:srgbClr val="000000"/>
                </a:solidFill>
                <a:ea typeface="Batang" pitchFamily="18" charset="-127"/>
                <a:cs typeface="Arial" charset="0"/>
                <a:sym typeface="Symbol" pitchFamily="18" charset="2"/>
              </a:rPr>
              <a:t>Rotation speed of capillary</a:t>
            </a:r>
            <a:r>
              <a:rPr lang="en-US" altLang="zh-CN" b="1">
                <a:solidFill>
                  <a:srgbClr val="000000"/>
                </a:solidFill>
                <a:ea typeface="Batang" pitchFamily="18" charset="-127"/>
                <a:cs typeface="Arial" charset="0"/>
                <a:sym typeface="Symbol" pitchFamily="18" charset="2"/>
              </a:rPr>
              <a:t> </a:t>
            </a:r>
          </a:p>
        </p:txBody>
      </p:sp>
      <p:sp>
        <p:nvSpPr>
          <p:cNvPr id="56328" name="Rectangle 11"/>
          <p:cNvSpPr>
            <a:spLocks noChangeArrowheads="1"/>
          </p:cNvSpPr>
          <p:nvPr/>
        </p:nvSpPr>
        <p:spPr bwMode="auto">
          <a:xfrm>
            <a:off x="5308600" y="1054100"/>
            <a:ext cx="3048000" cy="381000"/>
          </a:xfrm>
          <a:prstGeom prst="rect">
            <a:avLst/>
          </a:prstGeom>
          <a:noFill/>
          <a:ln w="12700">
            <a:noFill/>
            <a:miter lim="800000"/>
            <a:headEnd/>
            <a:tailEnd/>
          </a:ln>
        </p:spPr>
        <p:txBody>
          <a:bodyPr lIns="90488" tIns="44450" rIns="90488" bIns="44450"/>
          <a:lstStyle/>
          <a:p>
            <a:pPr fontAlgn="base">
              <a:spcBef>
                <a:spcPct val="0"/>
              </a:spcBef>
              <a:spcAft>
                <a:spcPct val="0"/>
              </a:spcAft>
            </a:pPr>
            <a:r>
              <a:rPr lang="en-US" altLang="zh-CN">
                <a:solidFill>
                  <a:srgbClr val="000000"/>
                </a:solidFill>
                <a:cs typeface="Arial" charset="0"/>
              </a:rPr>
              <a:t>Spinning Drop Tensiometry</a:t>
            </a:r>
          </a:p>
        </p:txBody>
      </p:sp>
      <p:sp>
        <p:nvSpPr>
          <p:cNvPr id="56329" name="Rectangle 18"/>
          <p:cNvSpPr>
            <a:spLocks noChangeArrowheads="1"/>
          </p:cNvSpPr>
          <p:nvPr/>
        </p:nvSpPr>
        <p:spPr bwMode="auto">
          <a:xfrm>
            <a:off x="-100013" y="4648200"/>
            <a:ext cx="6043613" cy="304800"/>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IFT reduction of isooctane from 50 dynes/cm  to ~ 0.02 dyne/cm</a:t>
            </a:r>
            <a:endParaRPr lang="zh-CN" altLang="en-US" sz="1400" b="1">
              <a:solidFill>
                <a:srgbClr val="000000"/>
              </a:solidFill>
              <a:ea typeface="Batang" pitchFamily="18" charset="-127"/>
              <a:cs typeface="Arial" charset="0"/>
            </a:endParaRPr>
          </a:p>
        </p:txBody>
      </p:sp>
      <p:sp>
        <p:nvSpPr>
          <p:cNvPr id="56330" name="Rectangle 20"/>
          <p:cNvSpPr>
            <a:spLocks noChangeArrowheads="1"/>
          </p:cNvSpPr>
          <p:nvPr/>
        </p:nvSpPr>
        <p:spPr bwMode="auto">
          <a:xfrm>
            <a:off x="373063" y="4953000"/>
            <a:ext cx="2446337" cy="304800"/>
          </a:xfrm>
          <a:prstGeom prst="rect">
            <a:avLst/>
          </a:prstGeom>
          <a:noFill/>
          <a:ln w="9525">
            <a:noFill/>
            <a:miter lim="800000"/>
            <a:headEnd/>
            <a:tailEnd/>
          </a:ln>
        </p:spPr>
        <p:txBody>
          <a:bodyPr wrap="none">
            <a:spAutoFit/>
          </a:bodyPr>
          <a:lstStyle/>
          <a:p>
            <a:pPr fontAlgn="base">
              <a:spcBef>
                <a:spcPct val="0"/>
              </a:spcBef>
              <a:spcAft>
                <a:spcPct val="5000"/>
              </a:spcAft>
              <a:buClr>
                <a:srgbClr val="FF9900"/>
              </a:buClr>
              <a:buSzPct val="100000"/>
              <a:buFont typeface="Times New Roman" pitchFamily="18" charset="0"/>
              <a:buNone/>
            </a:pPr>
            <a:r>
              <a:rPr lang="en-US" altLang="zh-CN" sz="1400" b="1">
                <a:solidFill>
                  <a:srgbClr val="000000"/>
                </a:solidFill>
                <a:ea typeface="Batang" pitchFamily="18" charset="-127"/>
                <a:cs typeface="Arial" charset="0"/>
              </a:rPr>
              <a:t>Note: 1 mN/m = 1 dyne/cm </a:t>
            </a:r>
            <a:endParaRPr lang="en-US" altLang="zh-CN" sz="1400">
              <a:solidFill>
                <a:srgbClr val="000000"/>
              </a:solidFill>
              <a:ea typeface="Batang" pitchFamily="18" charset="-127"/>
              <a:cs typeface="Arial" charset="0"/>
            </a:endParaRPr>
          </a:p>
        </p:txBody>
      </p:sp>
      <p:sp>
        <p:nvSpPr>
          <p:cNvPr id="56331" name="Text Box 22"/>
          <p:cNvSpPr txBox="1">
            <a:spLocks noChangeArrowheads="1"/>
          </p:cNvSpPr>
          <p:nvPr/>
        </p:nvSpPr>
        <p:spPr bwMode="auto">
          <a:xfrm>
            <a:off x="4965700" y="3352800"/>
            <a:ext cx="4635500" cy="590550"/>
          </a:xfrm>
          <a:prstGeom prst="rect">
            <a:avLst/>
          </a:prstGeom>
          <a:noFill/>
          <a:ln w="9525">
            <a:noFill/>
            <a:miter lim="800000"/>
            <a:headEnd/>
            <a:tailEnd/>
          </a:ln>
        </p:spPr>
        <p:txBody>
          <a:bodyPr>
            <a:spAutoFit/>
          </a:bodyPr>
          <a:lstStyle/>
          <a:p>
            <a:pPr fontAlgn="base">
              <a:spcBef>
                <a:spcPct val="50000"/>
              </a:spcBef>
              <a:spcAft>
                <a:spcPct val="5000"/>
              </a:spcAft>
              <a:buClr>
                <a:srgbClr val="000000"/>
              </a:buClr>
              <a:buSzPct val="100000"/>
              <a:buFont typeface="Arial" charset="0"/>
              <a:buChar char="•"/>
            </a:pPr>
            <a:r>
              <a:rPr lang="zh-CN" altLang="en-US" sz="1400" b="1">
                <a:solidFill>
                  <a:srgbClr val="000000"/>
                </a:solidFill>
                <a:ea typeface="Batang" pitchFamily="18" charset="-127"/>
                <a:cs typeface="Arial" charset="0"/>
              </a:rPr>
              <a:t> </a:t>
            </a:r>
            <a:r>
              <a:rPr lang="en-US" altLang="zh-CN" sz="1200" b="1">
                <a:solidFill>
                  <a:srgbClr val="000000"/>
                </a:solidFill>
                <a:ea typeface="Batang" pitchFamily="18" charset="-127"/>
                <a:cs typeface="Arial" charset="0"/>
              </a:rPr>
              <a:t>Range of IFT Measurements: 10</a:t>
            </a:r>
            <a:r>
              <a:rPr lang="en-US" altLang="zh-CN" sz="1200" b="1" baseline="30000">
                <a:solidFill>
                  <a:srgbClr val="000000"/>
                </a:solidFill>
                <a:ea typeface="Batang" pitchFamily="18" charset="-127"/>
                <a:cs typeface="Arial" charset="0"/>
              </a:rPr>
              <a:t>-3</a:t>
            </a:r>
            <a:r>
              <a:rPr lang="en-US" altLang="zh-CN" sz="1200" b="1">
                <a:solidFill>
                  <a:srgbClr val="000000"/>
                </a:solidFill>
                <a:ea typeface="Batang" pitchFamily="18" charset="-127"/>
                <a:cs typeface="Arial" charset="0"/>
              </a:rPr>
              <a:t> mN/m – 10 mN/m</a:t>
            </a:r>
          </a:p>
          <a:p>
            <a:pPr fontAlgn="base">
              <a:spcBef>
                <a:spcPct val="50000"/>
              </a:spcBef>
              <a:spcAft>
                <a:spcPct val="5000"/>
              </a:spcAft>
              <a:buClr>
                <a:srgbClr val="000000"/>
              </a:buClr>
              <a:buSzPct val="100000"/>
              <a:buFont typeface="Arial" charset="0"/>
              <a:buChar char="•"/>
            </a:pPr>
            <a:r>
              <a:rPr lang="en-US" altLang="zh-CN" sz="1200" b="1">
                <a:solidFill>
                  <a:srgbClr val="000000"/>
                </a:solidFill>
                <a:ea typeface="Batang" pitchFamily="18" charset="-127"/>
                <a:cs typeface="Arial" charset="0"/>
              </a:rPr>
              <a:t> T range: 20 </a:t>
            </a:r>
            <a:r>
              <a:rPr lang="en-US" altLang="zh-CN" sz="1200" b="1">
                <a:solidFill>
                  <a:srgbClr val="000000"/>
                </a:solidFill>
                <a:ea typeface="Batang" pitchFamily="18" charset="-127"/>
                <a:cs typeface="Arial" charset="0"/>
                <a:sym typeface="Symbol" pitchFamily="18" charset="2"/>
              </a:rPr>
              <a:t>ºC to 85</a:t>
            </a:r>
            <a:r>
              <a:rPr lang="en-US" altLang="zh-CN" sz="1200" b="1">
                <a:solidFill>
                  <a:srgbClr val="000000"/>
                </a:solidFill>
                <a:ea typeface="Batang" pitchFamily="18" charset="-127"/>
                <a:cs typeface="Arial" charset="0"/>
              </a:rPr>
              <a:t> º</a:t>
            </a:r>
            <a:r>
              <a:rPr lang="en-US" altLang="zh-CN" sz="1200" b="1">
                <a:solidFill>
                  <a:srgbClr val="000000"/>
                </a:solidFill>
                <a:ea typeface="Batang" pitchFamily="18" charset="-127"/>
                <a:cs typeface="Arial" charset="0"/>
                <a:sym typeface="Symbol" pitchFamily="18" charset="2"/>
              </a:rPr>
              <a:t>C</a:t>
            </a:r>
            <a:r>
              <a:rPr lang="en-US" altLang="zh-CN" sz="1200" b="1">
                <a:solidFill>
                  <a:srgbClr val="000000"/>
                </a:solidFill>
                <a:ea typeface="Batang" pitchFamily="18" charset="-127"/>
                <a:cs typeface="Arial" charset="0"/>
              </a:rPr>
              <a:t> </a:t>
            </a:r>
          </a:p>
        </p:txBody>
      </p:sp>
      <p:sp>
        <p:nvSpPr>
          <p:cNvPr id="56332" name="Text Box 21"/>
          <p:cNvSpPr txBox="1">
            <a:spLocks noChangeArrowheads="1"/>
          </p:cNvSpPr>
          <p:nvPr/>
        </p:nvSpPr>
        <p:spPr bwMode="auto">
          <a:xfrm>
            <a:off x="5149850" y="1785938"/>
            <a:ext cx="1403350" cy="271462"/>
          </a:xfrm>
          <a:prstGeom prst="rect">
            <a:avLst/>
          </a:prstGeom>
          <a:noFill/>
          <a:ln w="12700">
            <a:noFill/>
            <a:miter lim="800000"/>
            <a:headEnd/>
            <a:tailEnd/>
          </a:ln>
        </p:spPr>
        <p:txBody>
          <a:bodyPr wrap="none" lIns="90488" tIns="44450" rIns="90488" bIns="44450">
            <a:spAutoFit/>
          </a:bodyPr>
          <a:lstStyle/>
          <a:p>
            <a:pPr marL="742950" indent="-285750" fontAlgn="base">
              <a:spcBef>
                <a:spcPct val="0"/>
              </a:spcBef>
              <a:spcAft>
                <a:spcPct val="5000"/>
              </a:spcAft>
              <a:buClr>
                <a:srgbClr val="FF9900"/>
              </a:buClr>
              <a:buSzPct val="100000"/>
              <a:buFont typeface="Times New Roman" pitchFamily="18" charset="0"/>
              <a:buNone/>
            </a:pPr>
            <a:r>
              <a:rPr lang="en-US" altLang="zh-CN" sz="1200" b="1">
                <a:solidFill>
                  <a:srgbClr val="000000"/>
                </a:solidFill>
                <a:ea typeface="Batang" pitchFamily="18" charset="-127"/>
                <a:cs typeface="Arial" charset="0"/>
              </a:rPr>
              <a:t>Oil droplet</a:t>
            </a:r>
          </a:p>
        </p:txBody>
      </p:sp>
      <p:sp>
        <p:nvSpPr>
          <p:cNvPr id="56333" name="Line 22"/>
          <p:cNvSpPr>
            <a:spLocks noChangeShapeType="1"/>
          </p:cNvSpPr>
          <p:nvPr/>
        </p:nvSpPr>
        <p:spPr bwMode="auto">
          <a:xfrm flipV="1">
            <a:off x="6019800" y="1676400"/>
            <a:ext cx="457200" cy="152400"/>
          </a:xfrm>
          <a:prstGeom prst="line">
            <a:avLst/>
          </a:prstGeom>
          <a:noFill/>
          <a:ln w="12700">
            <a:solidFill>
              <a:srgbClr val="00FFFF"/>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pic>
        <p:nvPicPr>
          <p:cNvPr id="56334" name="Picture 15" descr=" \sigma=\frac{\Delta\rho\omega^2}{4}R^3 "/>
          <p:cNvPicPr>
            <a:picLocks noChangeAspect="1" noChangeArrowheads="1"/>
          </p:cNvPicPr>
          <p:nvPr/>
        </p:nvPicPr>
        <p:blipFill>
          <a:blip r:embed="rId5" cstate="print"/>
          <a:srcRect/>
          <a:stretch>
            <a:fillRect/>
          </a:stretch>
        </p:blipFill>
        <p:spPr bwMode="auto">
          <a:xfrm>
            <a:off x="6858000" y="2286000"/>
            <a:ext cx="1057275" cy="419100"/>
          </a:xfrm>
          <a:prstGeom prst="rect">
            <a:avLst/>
          </a:prstGeom>
          <a:noFill/>
          <a:ln w="9525">
            <a:noFill/>
            <a:miter lim="800000"/>
            <a:headEnd/>
            <a:tailEnd/>
          </a:ln>
        </p:spPr>
      </p:pic>
      <p:sp>
        <p:nvSpPr>
          <p:cNvPr id="56335"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3719985D-9A8D-4CAB-B803-3EEB2CEDFB4B}" type="slidenum">
              <a:rPr lang="zh-CN" altLang="en-US" sz="1400" b="1">
                <a:solidFill>
                  <a:srgbClr val="000000"/>
                </a:solidFill>
                <a:ea typeface="Osaka" pitchFamily="28" charset="-128"/>
              </a:rPr>
              <a:pPr algn="r" eaLnBrk="0" fontAlgn="base" hangingPunct="0">
                <a:spcBef>
                  <a:spcPct val="0"/>
                </a:spcBef>
                <a:spcAft>
                  <a:spcPct val="0"/>
                </a:spcAft>
              </a:pPr>
              <a:t>27</a:t>
            </a:fld>
            <a:endParaRPr lang="en-US" altLang="zh-CN" sz="1400" b="1">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6700" y="330200"/>
            <a:ext cx="8382000" cy="762000"/>
          </a:xfrm>
        </p:spPr>
        <p:txBody>
          <a:bodyPr/>
          <a:lstStyle/>
          <a:p>
            <a:r>
              <a:rPr lang="en-US" altLang="zh-CN" sz="2800" smtClean="0">
                <a:solidFill>
                  <a:srgbClr val="0000CC"/>
                </a:solidFill>
              </a:rPr>
              <a:t>Temperature-responsive polymer coated OCB</a:t>
            </a:r>
          </a:p>
        </p:txBody>
      </p:sp>
      <p:pic>
        <p:nvPicPr>
          <p:cNvPr id="60419" name="Picture 4" descr="IMG_1153"/>
          <p:cNvPicPr>
            <a:picLocks noChangeAspect="1" noChangeArrowheads="1"/>
          </p:cNvPicPr>
          <p:nvPr/>
        </p:nvPicPr>
        <p:blipFill>
          <a:blip r:embed="rId3" cstate="print"/>
          <a:srcRect/>
          <a:stretch>
            <a:fillRect/>
          </a:stretch>
        </p:blipFill>
        <p:spPr bwMode="auto">
          <a:xfrm>
            <a:off x="1016000" y="990600"/>
            <a:ext cx="1682750" cy="3657600"/>
          </a:xfrm>
          <a:prstGeom prst="rect">
            <a:avLst/>
          </a:prstGeom>
          <a:noFill/>
          <a:ln w="9525">
            <a:noFill/>
            <a:miter lim="800000"/>
            <a:headEnd/>
            <a:tailEnd/>
          </a:ln>
        </p:spPr>
      </p:pic>
      <p:sp>
        <p:nvSpPr>
          <p:cNvPr id="60420" name="Line 6"/>
          <p:cNvSpPr>
            <a:spLocks noChangeShapeType="1"/>
          </p:cNvSpPr>
          <p:nvPr/>
        </p:nvSpPr>
        <p:spPr bwMode="auto">
          <a:xfrm>
            <a:off x="2743200" y="2743200"/>
            <a:ext cx="2209800" cy="0"/>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60421" name="Rectangle 8"/>
          <p:cNvSpPr>
            <a:spLocks noChangeArrowheads="1"/>
          </p:cNvSpPr>
          <p:nvPr/>
        </p:nvSpPr>
        <p:spPr bwMode="auto">
          <a:xfrm>
            <a:off x="3138488" y="2366963"/>
            <a:ext cx="1446212" cy="363537"/>
          </a:xfrm>
          <a:prstGeom prst="rect">
            <a:avLst/>
          </a:prstGeom>
          <a:noFill/>
          <a:ln w="12700">
            <a:noFill/>
            <a:miter lim="800000"/>
            <a:headEnd/>
            <a:tailEnd/>
          </a:ln>
        </p:spPr>
        <p:txBody>
          <a:bodyPr wrap="none" lIns="90488" tIns="44450" rIns="90488" bIns="44450" anchor="ctr">
            <a:spAutoFit/>
          </a:bodyPr>
          <a:lstStyle/>
          <a:p>
            <a:pPr eaLnBrk="0" fontAlgn="base" hangingPunct="0">
              <a:spcBef>
                <a:spcPct val="0"/>
              </a:spcBef>
              <a:spcAft>
                <a:spcPct val="5000"/>
              </a:spcAft>
              <a:buClr>
                <a:srgbClr val="FF9900"/>
              </a:buClr>
              <a:buSzPct val="100000"/>
              <a:buFont typeface="Times New Roman" pitchFamily="18" charset="0"/>
              <a:buNone/>
            </a:pPr>
            <a:r>
              <a:rPr lang="en-US" altLang="zh-CN">
                <a:solidFill>
                  <a:srgbClr val="000000"/>
                </a:solidFill>
                <a:latin typeface="Times New Roman" pitchFamily="18" charset="0"/>
                <a:cs typeface="Times New Roman" pitchFamily="18" charset="0"/>
              </a:rPr>
              <a:t>80 ºC, 15 min</a:t>
            </a:r>
            <a:endParaRPr lang="en-US" altLang="zh-CN">
              <a:solidFill>
                <a:srgbClr val="000000"/>
              </a:solidFill>
              <a:cs typeface="Times New Roman" pitchFamily="18" charset="0"/>
            </a:endParaRPr>
          </a:p>
        </p:txBody>
      </p:sp>
      <p:sp>
        <p:nvSpPr>
          <p:cNvPr id="60422" name="Rectangle 10"/>
          <p:cNvSpPr>
            <a:spLocks noChangeArrowheads="1"/>
          </p:cNvSpPr>
          <p:nvPr/>
        </p:nvSpPr>
        <p:spPr bwMode="auto">
          <a:xfrm>
            <a:off x="3429000" y="2705100"/>
            <a:ext cx="879475" cy="363538"/>
          </a:xfrm>
          <a:prstGeom prst="rect">
            <a:avLst/>
          </a:prstGeom>
          <a:noFill/>
          <a:ln w="12700">
            <a:noFill/>
            <a:miter lim="800000"/>
            <a:headEnd/>
            <a:tailEnd/>
          </a:ln>
        </p:spPr>
        <p:txBody>
          <a:bodyPr wrap="none" lIns="90488" tIns="44450" rIns="90488" bIns="44450">
            <a:spAutoFit/>
          </a:bodyPr>
          <a:lstStyle/>
          <a:p>
            <a:pPr fontAlgn="base">
              <a:spcBef>
                <a:spcPct val="0"/>
              </a:spcBef>
              <a:spcAft>
                <a:spcPct val="5000"/>
              </a:spcAft>
              <a:buClr>
                <a:srgbClr val="FF9900"/>
              </a:buClr>
              <a:buSzPct val="100000"/>
              <a:buFont typeface="Times New Roman" pitchFamily="18" charset="0"/>
              <a:buNone/>
            </a:pPr>
            <a:r>
              <a:rPr lang="en-US" altLang="zh-CN">
                <a:solidFill>
                  <a:srgbClr val="000000"/>
                </a:solidFill>
                <a:latin typeface="Times New Roman" pitchFamily="18" charset="0"/>
                <a:cs typeface="Times New Roman" pitchFamily="18" charset="0"/>
              </a:rPr>
              <a:t>Stirring</a:t>
            </a:r>
            <a:endParaRPr lang="zh-CN" altLang="en-US">
              <a:solidFill>
                <a:srgbClr val="000000"/>
              </a:solidFill>
              <a:latin typeface="Times New Roman" pitchFamily="18" charset="0"/>
              <a:cs typeface="Times New Roman" pitchFamily="18" charset="0"/>
            </a:endParaRPr>
          </a:p>
        </p:txBody>
      </p:sp>
      <p:pic>
        <p:nvPicPr>
          <p:cNvPr id="60423" name="Picture 11" descr="IMG_1154"/>
          <p:cNvPicPr>
            <a:picLocks noChangeAspect="1" noChangeArrowheads="1"/>
          </p:cNvPicPr>
          <p:nvPr/>
        </p:nvPicPr>
        <p:blipFill>
          <a:blip r:embed="rId4" cstate="print"/>
          <a:srcRect/>
          <a:stretch>
            <a:fillRect/>
          </a:stretch>
        </p:blipFill>
        <p:spPr bwMode="auto">
          <a:xfrm>
            <a:off x="5029200" y="965200"/>
            <a:ext cx="1797050" cy="3708400"/>
          </a:xfrm>
          <a:prstGeom prst="rect">
            <a:avLst/>
          </a:prstGeom>
          <a:noFill/>
          <a:ln w="9525">
            <a:noFill/>
            <a:miter lim="800000"/>
            <a:headEnd/>
            <a:tailEnd/>
          </a:ln>
        </p:spPr>
      </p:pic>
      <p:sp>
        <p:nvSpPr>
          <p:cNvPr id="60424" name="Rectangle 13"/>
          <p:cNvSpPr>
            <a:spLocks noChangeArrowheads="1"/>
          </p:cNvSpPr>
          <p:nvPr/>
        </p:nvSpPr>
        <p:spPr bwMode="auto">
          <a:xfrm>
            <a:off x="927100" y="4684713"/>
            <a:ext cx="5387975" cy="301625"/>
          </a:xfrm>
          <a:prstGeom prst="rect">
            <a:avLst/>
          </a:prstGeom>
          <a:noFill/>
          <a:ln w="12700">
            <a:noFill/>
            <a:miter lim="800000"/>
            <a:headEnd/>
            <a:tailEnd/>
          </a:ln>
        </p:spPr>
        <p:txBody>
          <a:bodyPr wrap="none" lIns="90488" tIns="44450" rIns="90488" bIns="44450" anchor="ctr">
            <a:spAutoFit/>
          </a:bodyPr>
          <a:lstStyle/>
          <a:p>
            <a:pPr eaLnBrk="0" fontAlgn="base" hangingPunct="0">
              <a:spcBef>
                <a:spcPct val="0"/>
              </a:spcBef>
              <a:spcAft>
                <a:spcPct val="5000"/>
              </a:spcAft>
              <a:buClr>
                <a:srgbClr val="FF9900"/>
              </a:buClr>
              <a:buSzPct val="100000"/>
              <a:buFont typeface="Times New Roman" pitchFamily="18" charset="0"/>
              <a:buNone/>
            </a:pPr>
            <a:r>
              <a:rPr lang="en-US" altLang="zh-CN" sz="1400">
                <a:solidFill>
                  <a:srgbClr val="000000"/>
                </a:solidFill>
                <a:cs typeface="Times New Roman" pitchFamily="18" charset="0"/>
              </a:rPr>
              <a:t>Poly(</a:t>
            </a:r>
            <a:r>
              <a:rPr lang="en-US" altLang="zh-CN" sz="1400" i="1">
                <a:solidFill>
                  <a:srgbClr val="000000"/>
                </a:solidFill>
                <a:cs typeface="Times New Roman" pitchFamily="18" charset="0"/>
              </a:rPr>
              <a:t>N</a:t>
            </a:r>
            <a:r>
              <a:rPr lang="en-US" altLang="zh-CN" sz="1400">
                <a:solidFill>
                  <a:srgbClr val="000000"/>
                </a:solidFill>
                <a:cs typeface="Times New Roman" pitchFamily="18" charset="0"/>
              </a:rPr>
              <a:t>-isopropylacrylamide)-OCB in brine (~ 30 mg/mL)/isooctane</a:t>
            </a:r>
            <a:endParaRPr lang="en-US" altLang="zh-CN" sz="1200">
              <a:solidFill>
                <a:srgbClr val="000000"/>
              </a:solidFill>
              <a:cs typeface="Times New Roman" pitchFamily="18" charset="0"/>
            </a:endParaRPr>
          </a:p>
        </p:txBody>
      </p:sp>
      <p:sp>
        <p:nvSpPr>
          <p:cNvPr id="60425" name="Text Box 12"/>
          <p:cNvSpPr txBox="1">
            <a:spLocks noChangeArrowheads="1"/>
          </p:cNvSpPr>
          <p:nvPr/>
        </p:nvSpPr>
        <p:spPr bwMode="auto">
          <a:xfrm>
            <a:off x="0" y="5105400"/>
            <a:ext cx="9144000" cy="1463675"/>
          </a:xfrm>
          <a:prstGeom prst="rect">
            <a:avLst/>
          </a:prstGeom>
          <a:noFill/>
          <a:ln w="9525">
            <a:noFill/>
            <a:miter lim="800000"/>
            <a:headEnd/>
            <a:tailEnd/>
          </a:ln>
        </p:spPr>
        <p:txBody>
          <a:bodyPr>
            <a:spAutoFit/>
          </a:bodyPr>
          <a:lstStyle/>
          <a:p>
            <a:pPr marL="274638" indent="-274638" fontAlgn="base">
              <a:spcBef>
                <a:spcPct val="25000"/>
              </a:spcBef>
              <a:spcAft>
                <a:spcPct val="25000"/>
              </a:spcAft>
              <a:buClr>
                <a:srgbClr val="FF6600"/>
              </a:buClr>
              <a:buFont typeface="Wingdings" pitchFamily="2" charset="2"/>
              <a:buChar char="§"/>
            </a:pPr>
            <a:r>
              <a:rPr lang="en-US" altLang="zh-CN" sz="1500">
                <a:solidFill>
                  <a:srgbClr val="0000CC"/>
                </a:solidFill>
              </a:rPr>
              <a:t>Poly(</a:t>
            </a:r>
            <a:r>
              <a:rPr lang="en-US" altLang="zh-CN" sz="1500" i="1">
                <a:solidFill>
                  <a:srgbClr val="0000CC"/>
                </a:solidFill>
              </a:rPr>
              <a:t>N</a:t>
            </a:r>
            <a:r>
              <a:rPr lang="en-US" altLang="zh-CN" sz="1500">
                <a:solidFill>
                  <a:srgbClr val="0000CC"/>
                </a:solidFill>
              </a:rPr>
              <a:t>-isopropylacrylamide) is a temperature-responsive polymer, which starts to expel water from itself at 32 </a:t>
            </a:r>
            <a:r>
              <a:rPr lang="en-US" altLang="zh-CN" sz="1500">
                <a:solidFill>
                  <a:srgbClr val="0000CC"/>
                </a:solidFill>
                <a:cs typeface="Arial" charset="0"/>
              </a:rPr>
              <a:t>ºC</a:t>
            </a:r>
          </a:p>
          <a:p>
            <a:pPr marL="274638" indent="-274638" fontAlgn="base">
              <a:spcBef>
                <a:spcPct val="25000"/>
              </a:spcBef>
              <a:spcAft>
                <a:spcPct val="25000"/>
              </a:spcAft>
              <a:buClr>
                <a:srgbClr val="FF6600"/>
              </a:buClr>
              <a:buFont typeface="Wingdings" pitchFamily="2" charset="2"/>
              <a:buChar char="§"/>
            </a:pPr>
            <a:r>
              <a:rPr lang="en-US" altLang="zh-CN" sz="1500">
                <a:solidFill>
                  <a:srgbClr val="0000CC"/>
                </a:solidFill>
              </a:rPr>
              <a:t>Poly(</a:t>
            </a:r>
            <a:r>
              <a:rPr lang="en-US" altLang="zh-CN" sz="1500" i="1">
                <a:solidFill>
                  <a:srgbClr val="0000CC"/>
                </a:solidFill>
              </a:rPr>
              <a:t>N</a:t>
            </a:r>
            <a:r>
              <a:rPr lang="en-US" altLang="zh-CN" sz="1500">
                <a:solidFill>
                  <a:srgbClr val="0000CC"/>
                </a:solidFill>
              </a:rPr>
              <a:t>-isopropylacrylamide) is not soluble in isooctane </a:t>
            </a:r>
          </a:p>
          <a:p>
            <a:pPr marL="274638" indent="-274638" fontAlgn="base">
              <a:spcBef>
                <a:spcPct val="25000"/>
              </a:spcBef>
              <a:spcAft>
                <a:spcPct val="25000"/>
              </a:spcAft>
              <a:buClr>
                <a:srgbClr val="FF6600"/>
              </a:buClr>
              <a:buFont typeface="Wingdings" pitchFamily="2" charset="2"/>
              <a:buChar char="§"/>
            </a:pPr>
            <a:r>
              <a:rPr lang="en-US" altLang="zh-CN" sz="1500">
                <a:solidFill>
                  <a:srgbClr val="0000CC"/>
                </a:solidFill>
              </a:rPr>
              <a:t>Introducing hydrophobic block to poly(</a:t>
            </a:r>
            <a:r>
              <a:rPr lang="en-US" altLang="zh-CN" sz="1500" i="1">
                <a:solidFill>
                  <a:srgbClr val="0000CC"/>
                </a:solidFill>
              </a:rPr>
              <a:t>N</a:t>
            </a:r>
            <a:r>
              <a:rPr lang="en-US" altLang="zh-CN" sz="1500">
                <a:solidFill>
                  <a:srgbClr val="0000CC"/>
                </a:solidFill>
              </a:rPr>
              <a:t>-isopropylacrylamide) could make OCB or f-CB more soluble in the isooctane phase </a:t>
            </a:r>
            <a:endParaRPr lang="zh-CN" altLang="en-US" sz="1500">
              <a:solidFill>
                <a:srgbClr val="0000CC"/>
              </a:solidFill>
            </a:endParaRPr>
          </a:p>
        </p:txBody>
      </p:sp>
      <p:sp>
        <p:nvSpPr>
          <p:cNvPr id="60426" name="Rectangle 16"/>
          <p:cNvSpPr>
            <a:spLocks noChangeArrowheads="1"/>
          </p:cNvSpPr>
          <p:nvPr/>
        </p:nvSpPr>
        <p:spPr bwMode="auto">
          <a:xfrm>
            <a:off x="-431800" y="6599238"/>
            <a:ext cx="4025900" cy="271462"/>
          </a:xfrm>
          <a:prstGeom prst="rect">
            <a:avLst/>
          </a:prstGeom>
          <a:noFill/>
          <a:ln w="12700">
            <a:noFill/>
            <a:miter lim="800000"/>
            <a:headEnd/>
            <a:tailEnd/>
          </a:ln>
        </p:spPr>
        <p:txBody>
          <a:bodyPr wrap="none" lIns="90488" tIns="44450" rIns="90488" bIns="44450">
            <a:spAutoFit/>
          </a:bodyPr>
          <a:lstStyle/>
          <a:p>
            <a:pPr marL="742950" indent="-285750" fontAlgn="base">
              <a:spcBef>
                <a:spcPct val="0"/>
              </a:spcBef>
              <a:spcAft>
                <a:spcPct val="5000"/>
              </a:spcAft>
              <a:buClr>
                <a:srgbClr val="FF9900"/>
              </a:buClr>
              <a:buSzPct val="100000"/>
              <a:buFont typeface="Times New Roman" pitchFamily="18" charset="0"/>
              <a:buNone/>
            </a:pPr>
            <a:r>
              <a:rPr lang="en-US" altLang="zh-CN" sz="1200" i="1">
                <a:solidFill>
                  <a:srgbClr val="000000"/>
                </a:solidFill>
                <a:ea typeface="Batang" pitchFamily="18" charset="-127"/>
              </a:rPr>
              <a:t>Progress in Polymer Science</a:t>
            </a:r>
            <a:r>
              <a:rPr lang="en-US" altLang="zh-CN" sz="1200">
                <a:solidFill>
                  <a:srgbClr val="000000"/>
                </a:solidFill>
                <a:ea typeface="Batang" pitchFamily="18" charset="-127"/>
              </a:rPr>
              <a:t>, </a:t>
            </a:r>
            <a:r>
              <a:rPr lang="en-US" altLang="zh-CN" sz="1200" b="1">
                <a:solidFill>
                  <a:srgbClr val="000000"/>
                </a:solidFill>
                <a:ea typeface="Batang" pitchFamily="18" charset="-127"/>
              </a:rPr>
              <a:t>1992</a:t>
            </a:r>
            <a:r>
              <a:rPr lang="en-US" altLang="zh-CN" sz="1200">
                <a:solidFill>
                  <a:srgbClr val="000000"/>
                </a:solidFill>
                <a:ea typeface="Batang" pitchFamily="18" charset="-127"/>
              </a:rPr>
              <a:t>, </a:t>
            </a:r>
            <a:r>
              <a:rPr lang="en-US" altLang="zh-CN" sz="1200" i="1">
                <a:solidFill>
                  <a:srgbClr val="000000"/>
                </a:solidFill>
                <a:ea typeface="Batang" pitchFamily="18" charset="-127"/>
              </a:rPr>
              <a:t>17 </a:t>
            </a:r>
            <a:r>
              <a:rPr lang="en-US" altLang="zh-CN" sz="1200">
                <a:solidFill>
                  <a:srgbClr val="000000"/>
                </a:solidFill>
                <a:ea typeface="Batang" pitchFamily="18" charset="-127"/>
              </a:rPr>
              <a:t>, 163–249.</a:t>
            </a:r>
          </a:p>
        </p:txBody>
      </p:sp>
      <p:sp>
        <p:nvSpPr>
          <p:cNvPr id="60427"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2F8A8678-A100-4403-A565-556DBAE2E2AA}" type="slidenum">
              <a:rPr lang="zh-CN" altLang="en-US" sz="1400" b="1">
                <a:solidFill>
                  <a:srgbClr val="000000"/>
                </a:solidFill>
                <a:ea typeface="Osaka" pitchFamily="28" charset="-128"/>
              </a:rPr>
              <a:pPr algn="r" eaLnBrk="0" fontAlgn="base" hangingPunct="0">
                <a:spcBef>
                  <a:spcPct val="0"/>
                </a:spcBef>
                <a:spcAft>
                  <a:spcPct val="0"/>
                </a:spcAft>
              </a:pPr>
              <a:t>28</a:t>
            </a:fld>
            <a:endParaRPr lang="en-US" altLang="zh-CN" sz="1400" b="1">
              <a:solidFill>
                <a:srgbClr val="000000"/>
              </a:solidFill>
              <a:ea typeface="Osaka" pitchFamily="28" charset="-128"/>
            </a:endParaRPr>
          </a:p>
        </p:txBody>
      </p:sp>
      <p:sp>
        <p:nvSpPr>
          <p:cNvPr id="60428" name="Line 18"/>
          <p:cNvSpPr>
            <a:spLocks noChangeShapeType="1"/>
          </p:cNvSpPr>
          <p:nvPr/>
        </p:nvSpPr>
        <p:spPr bwMode="auto">
          <a:xfrm>
            <a:off x="1041400" y="3276600"/>
            <a:ext cx="7467600" cy="0"/>
          </a:xfrm>
          <a:prstGeom prst="line">
            <a:avLst/>
          </a:prstGeom>
          <a:noFill/>
          <a:ln w="38100">
            <a:solidFill>
              <a:schemeClr val="hlink"/>
            </a:solidFill>
            <a:prstDash val="sysDot"/>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60429" name="Text Box 19"/>
          <p:cNvSpPr txBox="1">
            <a:spLocks noChangeArrowheads="1"/>
          </p:cNvSpPr>
          <p:nvPr/>
        </p:nvSpPr>
        <p:spPr bwMode="auto">
          <a:xfrm>
            <a:off x="7161213" y="2943225"/>
            <a:ext cx="1062037" cy="333375"/>
          </a:xfrm>
          <a:prstGeom prst="rect">
            <a:avLst/>
          </a:prstGeom>
          <a:noFill/>
          <a:ln w="12700">
            <a:noFill/>
            <a:miter lim="800000"/>
            <a:headEnd/>
            <a:tailEnd/>
          </a:ln>
        </p:spPr>
        <p:txBody>
          <a:bodyPr wrap="none" lIns="90488" tIns="44450" rIns="90488" bIns="44450">
            <a:spAutoFit/>
          </a:bodyPr>
          <a:lstStyle/>
          <a:p>
            <a:pPr marL="285750" indent="-285750" fontAlgn="base">
              <a:spcBef>
                <a:spcPct val="0"/>
              </a:spcBef>
              <a:spcAft>
                <a:spcPct val="5000"/>
              </a:spcAft>
              <a:buClr>
                <a:srgbClr val="FF9900"/>
              </a:buClr>
              <a:buSzPct val="100000"/>
              <a:buFont typeface="Times New Roman" pitchFamily="18" charset="0"/>
              <a:buNone/>
            </a:pPr>
            <a:r>
              <a:rPr lang="en-US" altLang="zh-CN" sz="1600">
                <a:solidFill>
                  <a:srgbClr val="000000"/>
                </a:solidFill>
                <a:ea typeface="Batang" pitchFamily="18" charset="-127"/>
              </a:rPr>
              <a:t>Isooctane</a:t>
            </a:r>
          </a:p>
        </p:txBody>
      </p:sp>
      <p:sp>
        <p:nvSpPr>
          <p:cNvPr id="60430" name="Text Box 20"/>
          <p:cNvSpPr txBox="1">
            <a:spLocks noChangeArrowheads="1"/>
          </p:cNvSpPr>
          <p:nvPr/>
        </p:nvSpPr>
        <p:spPr bwMode="auto">
          <a:xfrm>
            <a:off x="7175500" y="3248025"/>
            <a:ext cx="723900" cy="333375"/>
          </a:xfrm>
          <a:prstGeom prst="rect">
            <a:avLst/>
          </a:prstGeom>
          <a:noFill/>
          <a:ln w="12700">
            <a:noFill/>
            <a:miter lim="800000"/>
            <a:headEnd/>
            <a:tailEnd/>
          </a:ln>
        </p:spPr>
        <p:txBody>
          <a:bodyPr wrap="none" lIns="90488" tIns="44450" rIns="90488" bIns="44450">
            <a:spAutoFit/>
          </a:bodyPr>
          <a:lstStyle/>
          <a:p>
            <a:pPr marL="285750" indent="-285750" fontAlgn="base">
              <a:spcBef>
                <a:spcPct val="0"/>
              </a:spcBef>
              <a:spcAft>
                <a:spcPct val="5000"/>
              </a:spcAft>
              <a:buClr>
                <a:srgbClr val="FF9900"/>
              </a:buClr>
              <a:buSzPct val="100000"/>
              <a:buFont typeface="Times New Roman" pitchFamily="18" charset="0"/>
              <a:buNone/>
            </a:pPr>
            <a:r>
              <a:rPr lang="en-US" altLang="zh-CN" sz="1600">
                <a:solidFill>
                  <a:srgbClr val="000000"/>
                </a:solidFill>
                <a:ea typeface="Batang" pitchFamily="18" charset="-127"/>
              </a:rPr>
              <a:t>Water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a:spLocks noGrp="1"/>
          </p:cNvSpPr>
          <p:nvPr>
            <p:ph type="title" idx="4294967295"/>
          </p:nvPr>
        </p:nvSpPr>
        <p:spPr>
          <a:xfrm>
            <a:off x="300038" y="304800"/>
            <a:ext cx="8462962" cy="762000"/>
          </a:xfrm>
        </p:spPr>
        <p:txBody>
          <a:bodyPr lIns="90489" tIns="44448" rIns="90489" bIns="44448" anchorCtr="1"/>
          <a:lstStyle/>
          <a:p>
            <a:pPr eaLnBrk="1" hangingPunct="1"/>
            <a:r>
              <a:rPr lang="en-US" altLang="zh-CN" sz="2400" dirty="0" smtClean="0">
                <a:solidFill>
                  <a:srgbClr val="0000CC"/>
                </a:solidFill>
              </a:rPr>
              <a:t>Current efforts-starting to acquire a baseline understanding</a:t>
            </a:r>
          </a:p>
        </p:txBody>
      </p:sp>
      <p:sp>
        <p:nvSpPr>
          <p:cNvPr id="45059"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783D7E2F-4116-42A5-B1A7-A51CA1D44F89}" type="slidenum">
              <a:rPr lang="zh-CN" altLang="en-US" sz="1400" b="1">
                <a:solidFill>
                  <a:srgbClr val="000000"/>
                </a:solidFill>
                <a:ea typeface="Osaka" pitchFamily="28" charset="-128"/>
              </a:rPr>
              <a:pPr algn="r" eaLnBrk="0" fontAlgn="base" hangingPunct="0">
                <a:spcBef>
                  <a:spcPct val="0"/>
                </a:spcBef>
                <a:spcAft>
                  <a:spcPct val="0"/>
                </a:spcAft>
              </a:pPr>
              <a:t>29</a:t>
            </a:fld>
            <a:endParaRPr lang="en-US" altLang="zh-CN" sz="1400" b="1">
              <a:solidFill>
                <a:srgbClr val="000000"/>
              </a:solidFill>
              <a:ea typeface="Osaka" pitchFamily="28" charset="-128"/>
            </a:endParaRPr>
          </a:p>
        </p:txBody>
      </p:sp>
      <p:sp>
        <p:nvSpPr>
          <p:cNvPr id="45060" name="Text Box 15"/>
          <p:cNvSpPr txBox="1">
            <a:spLocks noChangeArrowheads="1"/>
          </p:cNvSpPr>
          <p:nvPr/>
        </p:nvSpPr>
        <p:spPr bwMode="auto">
          <a:xfrm>
            <a:off x="0" y="990600"/>
            <a:ext cx="9144000" cy="3170238"/>
          </a:xfrm>
          <a:prstGeom prst="rect">
            <a:avLst/>
          </a:prstGeom>
          <a:noFill/>
          <a:ln w="9525">
            <a:noFill/>
            <a:miter lim="800000"/>
            <a:headEnd/>
            <a:tailEnd/>
          </a:ln>
        </p:spPr>
        <p:txBody>
          <a:bodyPr>
            <a:spAutoFit/>
          </a:bodyPr>
          <a:lstStyle/>
          <a:p>
            <a:pPr marL="908050" lvl="1" indent="-457200" fontAlgn="base">
              <a:spcBef>
                <a:spcPct val="0"/>
              </a:spcBef>
              <a:spcAft>
                <a:spcPts val="800"/>
              </a:spcAft>
              <a:buClr>
                <a:srgbClr val="FF9900"/>
              </a:buClr>
              <a:buSzPct val="100000"/>
              <a:buFont typeface="Times New Roman" pitchFamily="18" charset="0"/>
              <a:buAutoNum type="arabicPeriod"/>
              <a:tabLst>
                <a:tab pos="465138" algn="l"/>
              </a:tabLst>
            </a:pPr>
            <a:r>
              <a:rPr lang="en-US" altLang="zh-CN" sz="2000" b="1">
                <a:solidFill>
                  <a:srgbClr val="000000"/>
                </a:solidFill>
              </a:rPr>
              <a:t>Hydrophilic NPs sPVA-OCB make a homogenous dispersion in brine and seems to make Pickering emulsions at ~ 25°C</a:t>
            </a:r>
          </a:p>
          <a:p>
            <a:pPr marL="908050" lvl="1" indent="-457200" fontAlgn="base">
              <a:spcBef>
                <a:spcPct val="0"/>
              </a:spcBef>
              <a:spcAft>
                <a:spcPts val="800"/>
              </a:spcAft>
              <a:buClr>
                <a:srgbClr val="FF9900"/>
              </a:buClr>
              <a:buSzPct val="100000"/>
              <a:buFont typeface="Times New Roman" pitchFamily="18" charset="0"/>
              <a:buAutoNum type="arabicPeriod"/>
              <a:tabLst>
                <a:tab pos="465138" algn="l"/>
              </a:tabLst>
            </a:pPr>
            <a:r>
              <a:rPr lang="en-US" altLang="zh-CN" sz="2000" b="1">
                <a:solidFill>
                  <a:srgbClr val="000000"/>
                </a:solidFill>
              </a:rPr>
              <a:t>Hydrophobic NPs, C16-OCB and C22-OCB, stay at the interface between brine and toluene at 100 ºC.</a:t>
            </a:r>
          </a:p>
          <a:p>
            <a:pPr marL="908050" lvl="1" indent="-457200" fontAlgn="base">
              <a:spcBef>
                <a:spcPct val="0"/>
              </a:spcBef>
              <a:spcAft>
                <a:spcPts val="800"/>
              </a:spcAft>
              <a:buClr>
                <a:srgbClr val="FF9900"/>
              </a:buClr>
              <a:buSzPct val="100000"/>
              <a:buFont typeface="Times New Roman" pitchFamily="18" charset="0"/>
              <a:buAutoNum type="arabicPeriod"/>
              <a:tabLst>
                <a:tab pos="465138" algn="l"/>
              </a:tabLst>
            </a:pPr>
            <a:r>
              <a:rPr lang="en-US" altLang="zh-CN" sz="2000" b="1">
                <a:solidFill>
                  <a:srgbClr val="000000"/>
                </a:solidFill>
              </a:rPr>
              <a:t>Amphiphilic NPs, C12-OCB-sPVA, C16-OCB-sPVA, C22-OCB-sPVA, make W/O emulsion at high-temperature high-salinity. The NPs of this formula is still too hydrophilic.</a:t>
            </a:r>
          </a:p>
          <a:p>
            <a:pPr marL="908050" lvl="1" indent="-457200" fontAlgn="base">
              <a:spcBef>
                <a:spcPct val="0"/>
              </a:spcBef>
              <a:spcAft>
                <a:spcPts val="800"/>
              </a:spcAft>
              <a:buClr>
                <a:srgbClr val="FF9900"/>
              </a:buClr>
              <a:buSzPct val="100000"/>
              <a:buFont typeface="Times New Roman" pitchFamily="18" charset="0"/>
              <a:buAutoNum type="arabicPeriod"/>
              <a:tabLst>
                <a:tab pos="465138" algn="l"/>
              </a:tabLst>
            </a:pPr>
            <a:r>
              <a:rPr lang="en-US" altLang="zh-CN" sz="2000" b="1" baseline="30000">
                <a:solidFill>
                  <a:srgbClr val="000000"/>
                </a:solidFill>
              </a:rPr>
              <a:t>1</a:t>
            </a:r>
            <a:r>
              <a:rPr lang="en-US" altLang="zh-CN" sz="2000" b="1">
                <a:solidFill>
                  <a:srgbClr val="000000"/>
                </a:solidFill>
              </a:rPr>
              <a:t>H NMR quantification method is established to estimate the ratio of sPVA / alkyl ratio.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04800" y="381000"/>
            <a:ext cx="8382000" cy="762000"/>
          </a:xfrm>
          <a:prstGeom prst="rect">
            <a:avLst/>
          </a:prstGeom>
          <a:noFill/>
          <a:ln w="12700">
            <a:noFill/>
            <a:miter lim="800000"/>
            <a:headEnd/>
            <a:tailEnd/>
          </a:ln>
        </p:spPr>
        <p:txBody>
          <a:bodyPr lIns="90488" tIns="44450" rIns="90488" bIns="44450"/>
          <a:lstStyle/>
          <a:p>
            <a:pPr fontAlgn="base">
              <a:spcBef>
                <a:spcPct val="0"/>
              </a:spcBef>
              <a:spcAft>
                <a:spcPct val="0"/>
              </a:spcAft>
            </a:pPr>
            <a:r>
              <a:rPr lang="en-US" altLang="zh-CN" sz="2800" dirty="0">
                <a:solidFill>
                  <a:srgbClr val="0000CC"/>
                </a:solidFill>
                <a:ea typeface="Batang" pitchFamily="18" charset="-127"/>
              </a:rPr>
              <a:t>Schematic of Oil Detection by Nanoreporters</a:t>
            </a:r>
          </a:p>
        </p:txBody>
      </p:sp>
      <p:sp>
        <p:nvSpPr>
          <p:cNvPr id="23555" name="Rectangle 17"/>
          <p:cNvSpPr>
            <a:spLocks noChangeArrowheads="1"/>
          </p:cNvSpPr>
          <p:nvPr/>
        </p:nvSpPr>
        <p:spPr bwMode="auto">
          <a:xfrm>
            <a:off x="5105400" y="947738"/>
            <a:ext cx="3886200" cy="3044825"/>
          </a:xfrm>
          <a:prstGeom prst="rect">
            <a:avLst/>
          </a:prstGeom>
          <a:noFill/>
          <a:ln w="12700">
            <a:noFill/>
            <a:miter lim="800000"/>
            <a:headEnd/>
            <a:tailEnd/>
          </a:ln>
        </p:spPr>
        <p:txBody>
          <a:bodyPr lIns="90488" tIns="44450" rIns="90488" bIns="44450">
            <a:spAutoFit/>
          </a:bodyPr>
          <a:lstStyle/>
          <a:p>
            <a:pPr marL="342900" indent="-342900" fontAlgn="base">
              <a:spcBef>
                <a:spcPct val="25000"/>
              </a:spcBef>
              <a:spcAft>
                <a:spcPct val="25000"/>
              </a:spcAft>
              <a:buClr>
                <a:srgbClr val="0000FF"/>
              </a:buClr>
              <a:buSzPct val="100000"/>
              <a:buFont typeface="Times New Roman" pitchFamily="18" charset="0"/>
              <a:buAutoNum type="alphaLcParenBoth"/>
            </a:pPr>
            <a:r>
              <a:rPr lang="en-US" altLang="zh-CN" sz="1600" dirty="0">
                <a:solidFill>
                  <a:srgbClr val="0000CC"/>
                </a:solidFill>
                <a:ea typeface="Batang" pitchFamily="18" charset="-127"/>
              </a:rPr>
              <a:t>Nanoparticles (NPs) with hydrophobic signaling cargo (red rectangles) are injected into the subsurface.</a:t>
            </a:r>
          </a:p>
          <a:p>
            <a:pPr marL="342900" indent="-342900" fontAlgn="base">
              <a:spcBef>
                <a:spcPct val="25000"/>
              </a:spcBef>
              <a:spcAft>
                <a:spcPct val="25000"/>
              </a:spcAft>
              <a:buClr>
                <a:srgbClr val="0000FF"/>
              </a:buClr>
              <a:buSzPct val="100000"/>
              <a:buFont typeface="Times New Roman" pitchFamily="18" charset="0"/>
              <a:buAutoNum type="alphaLcParenBoth"/>
            </a:pPr>
            <a:r>
              <a:rPr lang="en-US" altLang="zh-CN" sz="1600" dirty="0">
                <a:solidFill>
                  <a:srgbClr val="0000CC"/>
                </a:solidFill>
                <a:ea typeface="Batang" pitchFamily="18" charset="-127"/>
              </a:rPr>
              <a:t>The </a:t>
            </a:r>
            <a:r>
              <a:rPr lang="en-US" altLang="zh-CN" sz="1600" dirty="0" err="1">
                <a:solidFill>
                  <a:srgbClr val="0000CC"/>
                </a:solidFill>
                <a:ea typeface="Batang" pitchFamily="18" charset="-127"/>
              </a:rPr>
              <a:t>nanoreporters</a:t>
            </a:r>
            <a:r>
              <a:rPr lang="en-US" altLang="zh-CN" sz="1600" dirty="0">
                <a:solidFill>
                  <a:srgbClr val="0000CC"/>
                </a:solidFill>
                <a:ea typeface="Batang" pitchFamily="18" charset="-127"/>
              </a:rPr>
              <a:t> encounter oil and release their hydrophobic signaling cargo into the oil. </a:t>
            </a:r>
          </a:p>
          <a:p>
            <a:pPr marL="342900" indent="-342900" fontAlgn="base">
              <a:spcBef>
                <a:spcPct val="25000"/>
              </a:spcBef>
              <a:spcAft>
                <a:spcPct val="25000"/>
              </a:spcAft>
              <a:buClr>
                <a:srgbClr val="0000FF"/>
              </a:buClr>
              <a:buSzPct val="100000"/>
              <a:buFont typeface="Times New Roman" pitchFamily="18" charset="0"/>
              <a:buAutoNum type="alphaLcParenBoth"/>
            </a:pPr>
            <a:r>
              <a:rPr lang="en-US" altLang="zh-CN" sz="1600" dirty="0">
                <a:solidFill>
                  <a:srgbClr val="0000CC"/>
                </a:solidFill>
                <a:ea typeface="Batang" pitchFamily="18" charset="-127"/>
              </a:rPr>
              <a:t>The </a:t>
            </a:r>
            <a:r>
              <a:rPr lang="en-US" altLang="zh-CN" sz="1600" dirty="0" err="1">
                <a:solidFill>
                  <a:srgbClr val="0000CC"/>
                </a:solidFill>
                <a:ea typeface="Batang" pitchFamily="18" charset="-127"/>
              </a:rPr>
              <a:t>nanoreporters</a:t>
            </a:r>
            <a:r>
              <a:rPr lang="en-US" altLang="zh-CN" sz="1600" dirty="0">
                <a:solidFill>
                  <a:srgbClr val="0000CC"/>
                </a:solidFill>
                <a:ea typeface="Batang" pitchFamily="18" charset="-127"/>
              </a:rPr>
              <a:t> are recovered and analyzed for the signaling cargo for the existence of saturated oil residual (SOR). </a:t>
            </a:r>
          </a:p>
        </p:txBody>
      </p:sp>
      <p:sp>
        <p:nvSpPr>
          <p:cNvPr id="23556" name="Text Box 6"/>
          <p:cNvSpPr txBox="1">
            <a:spLocks noChangeArrowheads="1"/>
          </p:cNvSpPr>
          <p:nvPr/>
        </p:nvSpPr>
        <p:spPr bwMode="auto">
          <a:xfrm>
            <a:off x="147638" y="5711825"/>
            <a:ext cx="8996362" cy="852488"/>
          </a:xfrm>
          <a:prstGeom prst="rect">
            <a:avLst/>
          </a:prstGeom>
          <a:noFill/>
          <a:ln w="12700">
            <a:noFill/>
            <a:miter lim="800000"/>
            <a:headEnd/>
            <a:tailEnd/>
          </a:ln>
        </p:spPr>
        <p:txBody>
          <a:bodyPr lIns="90488" tIns="44450" rIns="90488" bIns="44450">
            <a:spAutoFit/>
          </a:bodyPr>
          <a:lstStyle/>
          <a:p>
            <a:pPr marL="285750" indent="-285750" fontAlgn="base">
              <a:spcBef>
                <a:spcPct val="0"/>
              </a:spcBef>
              <a:spcAft>
                <a:spcPct val="5000"/>
              </a:spcAft>
              <a:buClr>
                <a:srgbClr val="FF9900"/>
              </a:buClr>
              <a:buSzPct val="100000"/>
              <a:buFont typeface="Arial" pitchFamily="34" charset="0"/>
              <a:buChar char="•"/>
            </a:pPr>
            <a:r>
              <a:rPr lang="en-US" altLang="zh-CN" sz="1600" dirty="0">
                <a:solidFill>
                  <a:srgbClr val="0000CC"/>
                </a:solidFill>
                <a:ea typeface="Batang" pitchFamily="18" charset="-127"/>
              </a:rPr>
              <a:t>Core material: functionalized carbon black (“</a:t>
            </a:r>
            <a:r>
              <a:rPr lang="en-US" altLang="zh-CN" sz="1600" dirty="0" err="1">
                <a:solidFill>
                  <a:srgbClr val="0000CC"/>
                </a:solidFill>
                <a:ea typeface="Batang" pitchFamily="18" charset="-127"/>
              </a:rPr>
              <a:t>fCB</a:t>
            </a:r>
            <a:r>
              <a:rPr lang="en-US" altLang="zh-CN" sz="1600" dirty="0">
                <a:solidFill>
                  <a:srgbClr val="0000CC"/>
                </a:solidFill>
                <a:ea typeface="Batang" pitchFamily="18" charset="-127"/>
              </a:rPr>
              <a:t>”) </a:t>
            </a:r>
          </a:p>
          <a:p>
            <a:pPr marL="285750" indent="-285750" fontAlgn="base">
              <a:spcBef>
                <a:spcPct val="0"/>
              </a:spcBef>
              <a:spcAft>
                <a:spcPct val="5000"/>
              </a:spcAft>
              <a:buClr>
                <a:srgbClr val="FF9900"/>
              </a:buClr>
              <a:buSzPct val="100000"/>
              <a:buFont typeface="Arial" pitchFamily="34" charset="0"/>
              <a:buChar char="•"/>
            </a:pPr>
            <a:r>
              <a:rPr lang="en-US" altLang="zh-CN" sz="1600" dirty="0">
                <a:solidFill>
                  <a:srgbClr val="0000CC"/>
                </a:solidFill>
                <a:ea typeface="Batang" pitchFamily="18" charset="-127"/>
              </a:rPr>
              <a:t>Cargo molecules: </a:t>
            </a:r>
            <a:r>
              <a:rPr lang="en-US" altLang="zh-CN" sz="1600" dirty="0" err="1" smtClean="0">
                <a:solidFill>
                  <a:srgbClr val="0000CC"/>
                </a:solidFill>
                <a:ea typeface="Batang" pitchFamily="18" charset="-127"/>
              </a:rPr>
              <a:t>triheptylamine</a:t>
            </a:r>
            <a:r>
              <a:rPr lang="en-US" altLang="zh-CN" sz="1600" dirty="0" smtClean="0">
                <a:solidFill>
                  <a:srgbClr val="0000CC"/>
                </a:solidFill>
                <a:ea typeface="Batang" pitchFamily="18" charset="-127"/>
              </a:rPr>
              <a:t> (TPA) or </a:t>
            </a:r>
            <a:r>
              <a:rPr lang="en-US" altLang="zh-CN" sz="1600" baseline="30000" dirty="0" smtClean="0">
                <a:solidFill>
                  <a:srgbClr val="0000CC"/>
                </a:solidFill>
                <a:ea typeface="Batang" pitchFamily="18" charset="-127"/>
              </a:rPr>
              <a:t>14</a:t>
            </a:r>
            <a:r>
              <a:rPr lang="en-US" altLang="zh-CN" sz="1600" dirty="0" smtClean="0">
                <a:solidFill>
                  <a:srgbClr val="0000CC"/>
                </a:solidFill>
                <a:ea typeface="Batang" pitchFamily="18" charset="-127"/>
              </a:rPr>
              <a:t>C-labeled </a:t>
            </a:r>
            <a:r>
              <a:rPr lang="en-US" altLang="zh-CN" sz="1600" dirty="0" err="1">
                <a:solidFill>
                  <a:srgbClr val="0000CC"/>
                </a:solidFill>
                <a:ea typeface="Batang" pitchFamily="18" charset="-127"/>
              </a:rPr>
              <a:t>triphenylamine</a:t>
            </a:r>
            <a:r>
              <a:rPr lang="en-US" altLang="zh-CN" sz="1600" dirty="0">
                <a:solidFill>
                  <a:srgbClr val="0000CC"/>
                </a:solidFill>
                <a:ea typeface="Batang" pitchFamily="18" charset="-127"/>
              </a:rPr>
              <a:t> (TPA*)</a:t>
            </a:r>
          </a:p>
          <a:p>
            <a:pPr marL="285750" indent="-285750" fontAlgn="base">
              <a:spcBef>
                <a:spcPct val="0"/>
              </a:spcBef>
              <a:spcAft>
                <a:spcPct val="5000"/>
              </a:spcAft>
              <a:buClr>
                <a:srgbClr val="FF9900"/>
              </a:buClr>
              <a:buSzPct val="100000"/>
              <a:buFont typeface="Arial" pitchFamily="34" charset="0"/>
              <a:buChar char="•"/>
            </a:pPr>
            <a:r>
              <a:rPr lang="en-US" altLang="zh-CN" sz="1600" dirty="0">
                <a:solidFill>
                  <a:srgbClr val="0000CC"/>
                </a:solidFill>
                <a:ea typeface="Batang" pitchFamily="18" charset="-127"/>
              </a:rPr>
              <a:t>Batch desorption studies were conducted to understand the partition behavior of </a:t>
            </a:r>
            <a:r>
              <a:rPr lang="en-US" altLang="zh-CN" sz="1600" dirty="0" smtClean="0">
                <a:solidFill>
                  <a:srgbClr val="0000CC"/>
                </a:solidFill>
                <a:ea typeface="Batang" pitchFamily="18" charset="-127"/>
              </a:rPr>
              <a:t>TPA</a:t>
            </a:r>
            <a:endParaRPr lang="en-US" altLang="zh-CN" sz="1600" dirty="0">
              <a:solidFill>
                <a:srgbClr val="0000CC"/>
              </a:solidFill>
              <a:ea typeface="Batang" pitchFamily="18" charset="-127"/>
            </a:endParaRPr>
          </a:p>
        </p:txBody>
      </p:sp>
      <p:pic>
        <p:nvPicPr>
          <p:cNvPr id="23557" name="圖片 18"/>
          <p:cNvPicPr>
            <a:picLocks noChangeAspect="1"/>
          </p:cNvPicPr>
          <p:nvPr/>
        </p:nvPicPr>
        <p:blipFill>
          <a:blip r:embed="rId3" cstate="print"/>
          <a:srcRect/>
          <a:stretch>
            <a:fillRect/>
          </a:stretch>
        </p:blipFill>
        <p:spPr bwMode="auto">
          <a:xfrm>
            <a:off x="304800" y="1143000"/>
            <a:ext cx="4648200" cy="4568825"/>
          </a:xfrm>
          <a:prstGeom prst="rect">
            <a:avLst/>
          </a:prstGeom>
          <a:noFill/>
          <a:ln w="9525">
            <a:noFill/>
            <a:miter lim="800000"/>
            <a:headEnd/>
            <a:tailEnd/>
          </a:ln>
        </p:spPr>
      </p:pic>
      <p:sp>
        <p:nvSpPr>
          <p:cNvPr id="8" name="Slide Number Placeholder 5"/>
          <p:cNvSpPr txBox="1">
            <a:spLocks/>
          </p:cNvSpPr>
          <p:nvPr/>
        </p:nvSpPr>
        <p:spPr bwMode="auto">
          <a:xfrm>
            <a:off x="7130941" y="643233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823A65F-B580-4FC2-913F-33B45AA84121}" type="slidenum">
              <a:rPr lang="zh-CN" altLang="en-US" sz="2000">
                <a:solidFill>
                  <a:srgbClr val="000000"/>
                </a:solidFill>
                <a:ea typeface="Osaka" pitchFamily="28" charset="-128"/>
              </a:rPr>
              <a:pPr algn="r" eaLnBrk="0" fontAlgn="base" hangingPunct="0">
                <a:spcBef>
                  <a:spcPct val="0"/>
                </a:spcBef>
                <a:spcAft>
                  <a:spcPct val="0"/>
                </a:spcAft>
                <a:defRPr/>
              </a:pPr>
              <a:t>3</a:t>
            </a:fld>
            <a:endParaRPr lang="en-US" altLang="zh-CN" sz="2000" dirty="0">
              <a:solidFill>
                <a:srgbClr val="000000"/>
              </a:solidFill>
              <a:ea typeface="Osaka" pitchFamily="28" charset="-128"/>
            </a:endParaRPr>
          </a:p>
        </p:txBody>
      </p:sp>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5"/>
            <a:ext cx="7772400" cy="1089025"/>
          </a:xfrm>
        </p:spPr>
        <p:txBody>
          <a:bodyPr/>
          <a:lstStyle/>
          <a:p>
            <a:r>
              <a:rPr lang="en-US" i="1" dirty="0" smtClean="0"/>
              <a:t>Funding</a:t>
            </a:r>
            <a:endParaRPr lang="en-US" i="1" dirty="0"/>
          </a:p>
        </p:txBody>
      </p:sp>
      <p:pic>
        <p:nvPicPr>
          <p:cNvPr id="36866" name="Picture 2" descr="AEC members"/>
          <p:cNvPicPr>
            <a:picLocks noChangeAspect="1" noChangeArrowheads="1"/>
          </p:cNvPicPr>
          <p:nvPr/>
        </p:nvPicPr>
        <p:blipFill>
          <a:blip r:embed="rId3" cstate="print"/>
          <a:srcRect/>
          <a:stretch>
            <a:fillRect/>
          </a:stretch>
        </p:blipFill>
        <p:spPr bwMode="auto">
          <a:xfrm>
            <a:off x="2590800" y="2438400"/>
            <a:ext cx="3924300" cy="3657600"/>
          </a:xfrm>
          <a:prstGeom prst="rect">
            <a:avLst/>
          </a:prstGeom>
          <a:noFill/>
        </p:spPr>
      </p:pic>
      <p:pic>
        <p:nvPicPr>
          <p:cNvPr id="36868" name="Picture 4" descr="http://www.beg.utexas.edu/aec/template/aec_hdr.jpg"/>
          <p:cNvPicPr>
            <a:picLocks noChangeAspect="1" noChangeArrowheads="1"/>
          </p:cNvPicPr>
          <p:nvPr/>
        </p:nvPicPr>
        <p:blipFill>
          <a:blip r:embed="rId4" cstate="print"/>
          <a:srcRect/>
          <a:stretch>
            <a:fillRect/>
          </a:stretch>
        </p:blipFill>
        <p:spPr bwMode="auto">
          <a:xfrm>
            <a:off x="457200" y="1288473"/>
            <a:ext cx="8458200" cy="7689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93688" y="330200"/>
            <a:ext cx="8382000" cy="762000"/>
          </a:xfrm>
        </p:spPr>
        <p:txBody>
          <a:bodyPr/>
          <a:lstStyle/>
          <a:p>
            <a:r>
              <a:rPr lang="en-US" altLang="zh-CN" sz="2700" smtClean="0">
                <a:solidFill>
                  <a:srgbClr val="0000CC"/>
                </a:solidFill>
              </a:rPr>
              <a:t>Early Work: Carbon Black-based Formulation</a:t>
            </a:r>
          </a:p>
        </p:txBody>
      </p:sp>
      <p:sp>
        <p:nvSpPr>
          <p:cNvPr id="1029" name="Rectangle 3"/>
          <p:cNvSpPr>
            <a:spLocks noChangeArrowheads="1"/>
          </p:cNvSpPr>
          <p:nvPr/>
        </p:nvSpPr>
        <p:spPr bwMode="auto">
          <a:xfrm>
            <a:off x="2808288" y="908050"/>
            <a:ext cx="2951162" cy="5492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zh-CN" sz="1500">
                <a:solidFill>
                  <a:srgbClr val="000000"/>
                </a:solidFill>
                <a:ea typeface="MS PGothic" pitchFamily="34" charset="-128"/>
              </a:rPr>
              <a:t>A heavily oxidized and </a:t>
            </a:r>
          </a:p>
          <a:p>
            <a:pPr algn="ctr" eaLnBrk="0" fontAlgn="base" hangingPunct="0">
              <a:spcBef>
                <a:spcPct val="0"/>
              </a:spcBef>
              <a:spcAft>
                <a:spcPct val="0"/>
              </a:spcAft>
            </a:pPr>
            <a:r>
              <a:rPr lang="en-US" altLang="zh-CN" sz="1500">
                <a:solidFill>
                  <a:srgbClr val="000000"/>
                </a:solidFill>
                <a:ea typeface="MS PGothic" pitchFamily="34" charset="-128"/>
              </a:rPr>
              <a:t>carboxylated carbon core</a:t>
            </a:r>
          </a:p>
        </p:txBody>
      </p:sp>
      <p:sp>
        <p:nvSpPr>
          <p:cNvPr id="1030" name="Rectangle 4"/>
          <p:cNvSpPr>
            <a:spLocks noChangeArrowheads="1"/>
          </p:cNvSpPr>
          <p:nvPr/>
        </p:nvSpPr>
        <p:spPr bwMode="auto">
          <a:xfrm>
            <a:off x="-36513" y="908050"/>
            <a:ext cx="2411413" cy="5492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zh-CN" sz="1500">
                <a:solidFill>
                  <a:srgbClr val="000000"/>
                </a:solidFill>
                <a:ea typeface="MS PGothic" pitchFamily="34" charset="-128"/>
              </a:rPr>
              <a:t>SEM image of 50 nm carbon black (CB)</a:t>
            </a:r>
          </a:p>
        </p:txBody>
      </p:sp>
      <p:sp>
        <p:nvSpPr>
          <p:cNvPr id="1031" name="Line 7"/>
          <p:cNvSpPr>
            <a:spLocks noChangeShapeType="1"/>
          </p:cNvSpPr>
          <p:nvPr/>
        </p:nvSpPr>
        <p:spPr bwMode="auto">
          <a:xfrm>
            <a:off x="381000" y="838200"/>
            <a:ext cx="8382000" cy="0"/>
          </a:xfrm>
          <a:prstGeom prst="line">
            <a:avLst/>
          </a:prstGeom>
          <a:noFill/>
          <a:ln w="25400">
            <a:solidFill>
              <a:schemeClr val="tx1"/>
            </a:solidFill>
            <a:round/>
            <a:headEnd/>
            <a:tailEnd/>
          </a:ln>
        </p:spPr>
        <p:txBody>
          <a:bodyPr wrap="none" lIns="90488" tIns="44450" rIns="90488" bIns="44450" anchor="ct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1032" name="Line 6"/>
          <p:cNvSpPr>
            <a:spLocks noChangeShapeType="1"/>
          </p:cNvSpPr>
          <p:nvPr/>
        </p:nvSpPr>
        <p:spPr bwMode="auto">
          <a:xfrm>
            <a:off x="2268538" y="2079625"/>
            <a:ext cx="1258887" cy="1588"/>
          </a:xfrm>
          <a:prstGeom prst="line">
            <a:avLst/>
          </a:prstGeom>
          <a:noFill/>
          <a:ln w="38100">
            <a:solidFill>
              <a:schemeClr val="tx1"/>
            </a:solidFill>
            <a:round/>
            <a:headEnd/>
            <a:tailEnd type="triangle" w="med" len="me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1033" name="Text Box 7"/>
          <p:cNvSpPr txBox="1">
            <a:spLocks noChangeArrowheads="1"/>
          </p:cNvSpPr>
          <p:nvPr/>
        </p:nvSpPr>
        <p:spPr bwMode="auto">
          <a:xfrm>
            <a:off x="1763713" y="1724025"/>
            <a:ext cx="1762125" cy="301625"/>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400">
                <a:solidFill>
                  <a:srgbClr val="000000"/>
                </a:solidFill>
                <a:ea typeface="Batang" pitchFamily="18" charset="-127"/>
              </a:rPr>
              <a:t>H</a:t>
            </a:r>
            <a:r>
              <a:rPr lang="en-US" altLang="zh-CN" sz="1400" baseline="-25000">
                <a:solidFill>
                  <a:srgbClr val="000000"/>
                </a:solidFill>
                <a:ea typeface="Batang" pitchFamily="18" charset="-127"/>
              </a:rPr>
              <a:t>2</a:t>
            </a:r>
            <a:r>
              <a:rPr lang="en-US" altLang="zh-CN" sz="1400">
                <a:solidFill>
                  <a:srgbClr val="000000"/>
                </a:solidFill>
                <a:ea typeface="Batang" pitchFamily="18" charset="-127"/>
              </a:rPr>
              <a:t>SO</a:t>
            </a:r>
            <a:r>
              <a:rPr lang="en-US" altLang="zh-CN" sz="1400" baseline="-25000">
                <a:solidFill>
                  <a:srgbClr val="000000"/>
                </a:solidFill>
                <a:ea typeface="Batang" pitchFamily="18" charset="-127"/>
              </a:rPr>
              <a:t>4</a:t>
            </a:r>
            <a:r>
              <a:rPr lang="en-US" altLang="zh-CN" sz="1400">
                <a:solidFill>
                  <a:srgbClr val="000000"/>
                </a:solidFill>
                <a:ea typeface="Batang" pitchFamily="18" charset="-127"/>
              </a:rPr>
              <a:t>, H</a:t>
            </a:r>
            <a:r>
              <a:rPr lang="en-US" altLang="zh-CN" sz="1400" baseline="-25000">
                <a:solidFill>
                  <a:srgbClr val="000000"/>
                </a:solidFill>
                <a:ea typeface="Batang" pitchFamily="18" charset="-127"/>
              </a:rPr>
              <a:t>3</a:t>
            </a:r>
            <a:r>
              <a:rPr lang="en-US" altLang="zh-CN" sz="1400">
                <a:solidFill>
                  <a:srgbClr val="000000"/>
                </a:solidFill>
                <a:ea typeface="Batang" pitchFamily="18" charset="-127"/>
              </a:rPr>
              <a:t>PO</a:t>
            </a:r>
            <a:r>
              <a:rPr lang="en-US" altLang="zh-CN" sz="1400" baseline="-25000">
                <a:solidFill>
                  <a:srgbClr val="000000"/>
                </a:solidFill>
                <a:ea typeface="Batang" pitchFamily="18" charset="-127"/>
              </a:rPr>
              <a:t>4</a:t>
            </a:r>
          </a:p>
        </p:txBody>
      </p:sp>
      <p:sp>
        <p:nvSpPr>
          <p:cNvPr id="1034" name="Text Box 8"/>
          <p:cNvSpPr txBox="1">
            <a:spLocks noChangeArrowheads="1"/>
          </p:cNvSpPr>
          <p:nvPr/>
        </p:nvSpPr>
        <p:spPr bwMode="auto">
          <a:xfrm>
            <a:off x="1701800" y="2141538"/>
            <a:ext cx="1792288" cy="301625"/>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400">
                <a:solidFill>
                  <a:srgbClr val="000000"/>
                </a:solidFill>
                <a:ea typeface="Batang" pitchFamily="18" charset="-127"/>
              </a:rPr>
              <a:t>KMnO</a:t>
            </a:r>
            <a:r>
              <a:rPr lang="en-US" altLang="zh-CN" sz="1400" baseline="-25000">
                <a:solidFill>
                  <a:srgbClr val="000000"/>
                </a:solidFill>
                <a:ea typeface="Batang" pitchFamily="18" charset="-127"/>
              </a:rPr>
              <a:t>4</a:t>
            </a:r>
            <a:r>
              <a:rPr lang="en-US" altLang="zh-CN" sz="1400">
                <a:solidFill>
                  <a:srgbClr val="000000"/>
                </a:solidFill>
                <a:ea typeface="Batang" pitchFamily="18" charset="-127"/>
              </a:rPr>
              <a:t>, 50 </a:t>
            </a:r>
            <a:r>
              <a:rPr lang="en-US" altLang="zh-CN" sz="1400">
                <a:solidFill>
                  <a:srgbClr val="000000"/>
                </a:solidFill>
                <a:ea typeface="Batang" pitchFamily="18" charset="-127"/>
                <a:cs typeface="Arial" charset="0"/>
              </a:rPr>
              <a:t>ºC</a:t>
            </a:r>
            <a:r>
              <a:rPr lang="en-US" altLang="zh-CN" sz="1400">
                <a:solidFill>
                  <a:srgbClr val="000000"/>
                </a:solidFill>
                <a:ea typeface="Batang" pitchFamily="18" charset="-127"/>
              </a:rPr>
              <a:t> </a:t>
            </a:r>
            <a:endParaRPr lang="zh-CN" altLang="en-US" sz="1400">
              <a:solidFill>
                <a:srgbClr val="000000"/>
              </a:solidFill>
              <a:ea typeface="Batang" pitchFamily="18" charset="-127"/>
            </a:endParaRPr>
          </a:p>
        </p:txBody>
      </p:sp>
      <p:pic>
        <p:nvPicPr>
          <p:cNvPr id="1035" name="Picture 13" descr="CB 15nm_002"/>
          <p:cNvPicPr>
            <a:picLocks noChangeAspect="1" noChangeArrowheads="1"/>
          </p:cNvPicPr>
          <p:nvPr/>
        </p:nvPicPr>
        <p:blipFill>
          <a:blip r:embed="rId4" cstate="print">
            <a:lum bright="6000" contrast="12000"/>
          </a:blip>
          <a:srcRect/>
          <a:stretch>
            <a:fillRect/>
          </a:stretch>
        </p:blipFill>
        <p:spPr bwMode="auto">
          <a:xfrm>
            <a:off x="233363" y="1484313"/>
            <a:ext cx="1854200" cy="1905000"/>
          </a:xfrm>
          <a:prstGeom prst="rect">
            <a:avLst/>
          </a:prstGeom>
          <a:noFill/>
          <a:ln w="9525">
            <a:noFill/>
            <a:miter lim="800000"/>
            <a:headEnd/>
            <a:tailEnd/>
          </a:ln>
        </p:spPr>
      </p:pic>
      <p:sp>
        <p:nvSpPr>
          <p:cNvPr id="1036" name="Rectangle 14"/>
          <p:cNvSpPr>
            <a:spLocks noChangeArrowheads="1"/>
          </p:cNvSpPr>
          <p:nvPr/>
        </p:nvSpPr>
        <p:spPr bwMode="auto">
          <a:xfrm>
            <a:off x="395288" y="3140075"/>
            <a:ext cx="611187" cy="106363"/>
          </a:xfrm>
          <a:prstGeom prst="rect">
            <a:avLst/>
          </a:prstGeom>
          <a:noFill/>
          <a:ln w="12700">
            <a:noFill/>
            <a:miter lim="800000"/>
            <a:headEnd/>
            <a:tailEnd/>
          </a:ln>
        </p:spPr>
        <p:txBody>
          <a:bodyPr wrap="none" lIns="90488" tIns="44450" rIns="90488" bIns="223200" anchor="ctr"/>
          <a:lstStyle/>
          <a:p>
            <a:pPr marL="285750" indent="-285750" algn="ctr" fontAlgn="base">
              <a:spcBef>
                <a:spcPct val="0"/>
              </a:spcBef>
              <a:spcAft>
                <a:spcPct val="5000"/>
              </a:spcAft>
              <a:buClr>
                <a:srgbClr val="FF9900"/>
              </a:buClr>
              <a:buSzPct val="100000"/>
              <a:buFont typeface="Times New Roman" pitchFamily="18" charset="0"/>
              <a:buNone/>
            </a:pPr>
            <a:r>
              <a:rPr lang="en-US" altLang="zh-CN" sz="1400" b="1">
                <a:solidFill>
                  <a:srgbClr val="FFFFFF"/>
                </a:solidFill>
                <a:ea typeface="Batang" pitchFamily="18" charset="-127"/>
              </a:rPr>
              <a:t>100 nm</a:t>
            </a:r>
          </a:p>
        </p:txBody>
      </p:sp>
      <p:sp>
        <p:nvSpPr>
          <p:cNvPr id="1037" name="Line 15"/>
          <p:cNvSpPr>
            <a:spLocks noChangeShapeType="1"/>
          </p:cNvSpPr>
          <p:nvPr/>
        </p:nvSpPr>
        <p:spPr bwMode="auto">
          <a:xfrm>
            <a:off x="539750" y="3248025"/>
            <a:ext cx="398463" cy="0"/>
          </a:xfrm>
          <a:prstGeom prst="line">
            <a:avLst/>
          </a:prstGeom>
          <a:noFill/>
          <a:ln w="28575">
            <a:solidFill>
              <a:schemeClr val="bg1"/>
            </a:solidFill>
            <a:round/>
            <a:headEnd/>
            <a:tailEnd/>
          </a:ln>
        </p:spPr>
        <p:txBody>
          <a:bodyPr lIns="90488" tIns="44450" rIns="90488" bIns="44450"/>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graphicFrame>
        <p:nvGraphicFramePr>
          <p:cNvPr id="1026" name="Object 16"/>
          <p:cNvGraphicFramePr>
            <a:graphicFrameLocks noChangeAspect="1"/>
          </p:cNvGraphicFramePr>
          <p:nvPr/>
        </p:nvGraphicFramePr>
        <p:xfrm>
          <a:off x="3513138" y="1447800"/>
          <a:ext cx="5580062" cy="1009650"/>
        </p:xfrm>
        <a:graphic>
          <a:graphicData uri="http://schemas.openxmlformats.org/presentationml/2006/ole">
            <p:oleObj spid="_x0000_s32770" name="CS ChemDraw Drawing" r:id="rId5" imgW="4556602" imgH="824485" progId="ChemDraw.Document.6.0">
              <p:embed/>
            </p:oleObj>
          </a:graphicData>
        </a:graphic>
      </p:graphicFrame>
      <p:pic>
        <p:nvPicPr>
          <p:cNvPr id="1038" name="Picture 17" descr="WL-3-15 and WL-3-24"/>
          <p:cNvPicPr>
            <a:picLocks noChangeAspect="1" noChangeArrowheads="1"/>
          </p:cNvPicPr>
          <p:nvPr/>
        </p:nvPicPr>
        <p:blipFill>
          <a:blip r:embed="rId6" cstate="print"/>
          <a:srcRect l="53853" t="3691" r="6003" b="7758"/>
          <a:stretch>
            <a:fillRect/>
          </a:stretch>
        </p:blipFill>
        <p:spPr bwMode="auto">
          <a:xfrm>
            <a:off x="7480300" y="2578100"/>
            <a:ext cx="1363663" cy="1260475"/>
          </a:xfrm>
          <a:prstGeom prst="rect">
            <a:avLst/>
          </a:prstGeom>
          <a:noFill/>
          <a:ln w="9525">
            <a:noFill/>
            <a:miter lim="800000"/>
            <a:headEnd/>
            <a:tailEnd/>
          </a:ln>
        </p:spPr>
      </p:pic>
      <p:pic>
        <p:nvPicPr>
          <p:cNvPr id="1039" name="Picture 18" descr="WL-3-15 and WL-3-24"/>
          <p:cNvPicPr>
            <a:picLocks noChangeAspect="1" noChangeArrowheads="1"/>
          </p:cNvPicPr>
          <p:nvPr/>
        </p:nvPicPr>
        <p:blipFill>
          <a:blip r:embed="rId6" cstate="print"/>
          <a:srcRect l="2039" t="3638" r="56294" b="7811"/>
          <a:stretch>
            <a:fillRect/>
          </a:stretch>
        </p:blipFill>
        <p:spPr bwMode="auto">
          <a:xfrm>
            <a:off x="2124075" y="2492375"/>
            <a:ext cx="1511300" cy="1344613"/>
          </a:xfrm>
          <a:prstGeom prst="rect">
            <a:avLst/>
          </a:prstGeom>
          <a:noFill/>
          <a:ln w="9525">
            <a:noFill/>
            <a:miter lim="800000"/>
            <a:headEnd/>
            <a:tailEnd/>
          </a:ln>
        </p:spPr>
      </p:pic>
      <p:sp>
        <p:nvSpPr>
          <p:cNvPr id="1040" name="Rectangle 4"/>
          <p:cNvSpPr>
            <a:spLocks noChangeArrowheads="1"/>
          </p:cNvSpPr>
          <p:nvPr/>
        </p:nvSpPr>
        <p:spPr bwMode="auto">
          <a:xfrm>
            <a:off x="3635375" y="2673350"/>
            <a:ext cx="1295400" cy="5492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zh-CN" sz="1500">
                <a:solidFill>
                  <a:srgbClr val="000000"/>
                </a:solidFill>
                <a:ea typeface="MS PGothic" pitchFamily="34" charset="-128"/>
              </a:rPr>
              <a:t>CB </a:t>
            </a:r>
          </a:p>
          <a:p>
            <a:pPr eaLnBrk="0" fontAlgn="base" hangingPunct="0">
              <a:spcBef>
                <a:spcPct val="0"/>
              </a:spcBef>
              <a:spcAft>
                <a:spcPct val="0"/>
              </a:spcAft>
            </a:pPr>
            <a:r>
              <a:rPr lang="en-US" altLang="zh-CN" sz="1500">
                <a:solidFill>
                  <a:srgbClr val="000000"/>
                </a:solidFill>
                <a:ea typeface="MS PGothic" pitchFamily="34" charset="-128"/>
              </a:rPr>
              <a:t>powder</a:t>
            </a:r>
          </a:p>
        </p:txBody>
      </p:sp>
      <p:sp>
        <p:nvSpPr>
          <p:cNvPr id="1041" name="Rectangle 4"/>
          <p:cNvSpPr>
            <a:spLocks noChangeArrowheads="1"/>
          </p:cNvSpPr>
          <p:nvPr/>
        </p:nvSpPr>
        <p:spPr bwMode="auto">
          <a:xfrm>
            <a:off x="6019800" y="2971800"/>
            <a:ext cx="1189038" cy="5492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altLang="zh-CN" sz="1500">
                <a:solidFill>
                  <a:srgbClr val="000000"/>
                </a:solidFill>
                <a:ea typeface="MS PGothic" pitchFamily="34" charset="-128"/>
              </a:rPr>
              <a:t>PVA-OCB</a:t>
            </a:r>
          </a:p>
          <a:p>
            <a:pPr algn="r" eaLnBrk="0" fontAlgn="base" hangingPunct="0">
              <a:spcBef>
                <a:spcPct val="0"/>
              </a:spcBef>
              <a:spcAft>
                <a:spcPct val="0"/>
              </a:spcAft>
            </a:pPr>
            <a:r>
              <a:rPr lang="en-US" altLang="zh-CN" sz="1500">
                <a:solidFill>
                  <a:srgbClr val="000000"/>
                </a:solidFill>
                <a:ea typeface="MS PGothic" pitchFamily="34" charset="-128"/>
              </a:rPr>
              <a:t>powder</a:t>
            </a:r>
          </a:p>
        </p:txBody>
      </p:sp>
      <p:sp>
        <p:nvSpPr>
          <p:cNvPr id="1042" name="Rectangle 3"/>
          <p:cNvSpPr>
            <a:spLocks noChangeArrowheads="1"/>
          </p:cNvSpPr>
          <p:nvPr/>
        </p:nvSpPr>
        <p:spPr bwMode="auto">
          <a:xfrm>
            <a:off x="6840538" y="981075"/>
            <a:ext cx="2160587" cy="3206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zh-CN" sz="1500">
                <a:solidFill>
                  <a:srgbClr val="000000"/>
                </a:solidFill>
                <a:ea typeface="MS PGothic" pitchFamily="34" charset="-128"/>
              </a:rPr>
              <a:t>PVA-OCB NPs</a:t>
            </a:r>
          </a:p>
        </p:txBody>
      </p:sp>
      <p:sp>
        <p:nvSpPr>
          <p:cNvPr id="1043" name="Text Box 28"/>
          <p:cNvSpPr txBox="1">
            <a:spLocks noChangeArrowheads="1"/>
          </p:cNvSpPr>
          <p:nvPr/>
        </p:nvSpPr>
        <p:spPr bwMode="auto">
          <a:xfrm>
            <a:off x="250825" y="3392488"/>
            <a:ext cx="1836738" cy="271462"/>
          </a:xfrm>
          <a:prstGeom prst="rect">
            <a:avLst/>
          </a:prstGeom>
          <a:noFill/>
          <a:ln w="12700">
            <a:noFill/>
            <a:miter lim="800000"/>
            <a:headEnd/>
            <a:tailEnd/>
          </a:ln>
        </p:spPr>
        <p:txBody>
          <a:bodyPr lIns="90488" tIns="44450" rIns="90488" bIns="44450">
            <a:spAutoFit/>
          </a:bodyPr>
          <a:lstStyle/>
          <a:p>
            <a:pP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Cabot (MA, USA)</a:t>
            </a:r>
          </a:p>
        </p:txBody>
      </p:sp>
      <p:graphicFrame>
        <p:nvGraphicFramePr>
          <p:cNvPr id="1027" name="Object 7"/>
          <p:cNvGraphicFramePr>
            <a:graphicFrameLocks noChangeAspect="1"/>
          </p:cNvGraphicFramePr>
          <p:nvPr/>
        </p:nvGraphicFramePr>
        <p:xfrm>
          <a:off x="330200" y="4191000"/>
          <a:ext cx="2730500" cy="2301875"/>
        </p:xfrm>
        <a:graphic>
          <a:graphicData uri="http://schemas.openxmlformats.org/presentationml/2006/ole">
            <p:oleObj spid="_x0000_s32771" name="CS ChemDraw Drawing" r:id="rId7" imgW="3172615" imgH="2675582" progId="ChemDraw.Document.6.0">
              <p:embed/>
            </p:oleObj>
          </a:graphicData>
        </a:graphic>
      </p:graphicFrame>
      <p:pic>
        <p:nvPicPr>
          <p:cNvPr id="1044" name="Picture 8" descr="M1100-15nm0007"/>
          <p:cNvPicPr>
            <a:picLocks noChangeAspect="1" noChangeArrowheads="1"/>
          </p:cNvPicPr>
          <p:nvPr/>
        </p:nvPicPr>
        <p:blipFill>
          <a:blip r:embed="rId8" cstate="print"/>
          <a:srcRect/>
          <a:stretch>
            <a:fillRect/>
          </a:stretch>
        </p:blipFill>
        <p:spPr bwMode="auto">
          <a:xfrm>
            <a:off x="3213100" y="4102100"/>
            <a:ext cx="2438400" cy="2438400"/>
          </a:xfrm>
          <a:prstGeom prst="rect">
            <a:avLst/>
          </a:prstGeom>
          <a:noFill/>
          <a:ln w="9525">
            <a:noFill/>
            <a:miter lim="800000"/>
            <a:headEnd/>
            <a:tailEnd/>
          </a:ln>
        </p:spPr>
      </p:pic>
      <p:sp>
        <p:nvSpPr>
          <p:cNvPr id="1045" name="Rectangle 4"/>
          <p:cNvSpPr>
            <a:spLocks noChangeArrowheads="1"/>
          </p:cNvSpPr>
          <p:nvPr/>
        </p:nvSpPr>
        <p:spPr bwMode="auto">
          <a:xfrm>
            <a:off x="3708400" y="6242050"/>
            <a:ext cx="3352800" cy="7302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zh-CN" sz="1400">
                <a:solidFill>
                  <a:srgbClr val="000000"/>
                </a:solidFill>
                <a:ea typeface="MS PGothic" pitchFamily="34" charset="-128"/>
              </a:rPr>
              <a:t>TEM of 15 nm fCB </a:t>
            </a:r>
          </a:p>
          <a:p>
            <a:pPr eaLnBrk="0" fontAlgn="base" hangingPunct="0">
              <a:spcBef>
                <a:spcPct val="0"/>
              </a:spcBef>
              <a:spcAft>
                <a:spcPct val="0"/>
              </a:spcAft>
            </a:pPr>
            <a:endParaRPr lang="en-US" altLang="zh-CN" sz="1400">
              <a:solidFill>
                <a:srgbClr val="000000"/>
              </a:solidFill>
              <a:ea typeface="MS PGothic" pitchFamily="34" charset="-128"/>
            </a:endParaRPr>
          </a:p>
          <a:p>
            <a:pPr eaLnBrk="0" fontAlgn="base" hangingPunct="0">
              <a:spcBef>
                <a:spcPct val="0"/>
              </a:spcBef>
              <a:spcAft>
                <a:spcPct val="0"/>
              </a:spcAft>
            </a:pPr>
            <a:endParaRPr lang="en-US" altLang="zh-CN" sz="1400">
              <a:solidFill>
                <a:srgbClr val="000000"/>
              </a:solidFill>
              <a:ea typeface="MS PGothic" pitchFamily="34" charset="-128"/>
            </a:endParaRPr>
          </a:p>
        </p:txBody>
      </p:sp>
      <p:sp>
        <p:nvSpPr>
          <p:cNvPr id="1046" name="Text Box 15"/>
          <p:cNvSpPr txBox="1">
            <a:spLocks noChangeArrowheads="1"/>
          </p:cNvSpPr>
          <p:nvPr/>
        </p:nvSpPr>
        <p:spPr bwMode="auto">
          <a:xfrm>
            <a:off x="5562600" y="4191000"/>
            <a:ext cx="3048000" cy="1803400"/>
          </a:xfrm>
          <a:prstGeom prst="rect">
            <a:avLst/>
          </a:prstGeom>
          <a:noFill/>
          <a:ln w="9525">
            <a:noFill/>
            <a:miter lim="800000"/>
            <a:headEnd/>
            <a:tailEnd/>
          </a:ln>
        </p:spPr>
        <p:txBody>
          <a:bodyPr>
            <a:spAutoFit/>
          </a:bodyPr>
          <a:lstStyle/>
          <a:p>
            <a:pPr marL="450850" lvl="1" indent="-184150" fontAlgn="base">
              <a:spcBef>
                <a:spcPct val="0"/>
              </a:spcBef>
              <a:spcAft>
                <a:spcPts val="500"/>
              </a:spcAft>
              <a:buClr>
                <a:srgbClr val="FF9900"/>
              </a:buClr>
              <a:buSzPct val="100000"/>
              <a:buFont typeface="Wingdings" pitchFamily="2" charset="2"/>
              <a:buChar char="§"/>
            </a:pPr>
            <a:r>
              <a:rPr lang="en-US" altLang="zh-CN">
                <a:solidFill>
                  <a:srgbClr val="0000CC"/>
                </a:solidFill>
                <a:cs typeface="Arial" charset="0"/>
              </a:rPr>
              <a:t>Zeta potential of PVA-fCB is 3.84x10</a:t>
            </a:r>
            <a:r>
              <a:rPr lang="en-US" altLang="zh-CN" baseline="30000">
                <a:solidFill>
                  <a:srgbClr val="0000CC"/>
                </a:solidFill>
                <a:cs typeface="Arial" charset="0"/>
              </a:rPr>
              <a:t>-1</a:t>
            </a:r>
            <a:r>
              <a:rPr lang="en-US" altLang="zh-CN">
                <a:solidFill>
                  <a:srgbClr val="0000CC"/>
                </a:solidFill>
                <a:cs typeface="Arial" charset="0"/>
              </a:rPr>
              <a:t> mV</a:t>
            </a:r>
          </a:p>
          <a:p>
            <a:pPr marL="450850" lvl="1" indent="-184150" fontAlgn="base">
              <a:spcBef>
                <a:spcPct val="0"/>
              </a:spcBef>
              <a:spcAft>
                <a:spcPts val="500"/>
              </a:spcAft>
              <a:buClr>
                <a:srgbClr val="FF9900"/>
              </a:buClr>
              <a:buSzPct val="100000"/>
              <a:buFont typeface="Wingdings" pitchFamily="2" charset="2"/>
              <a:buChar char="§"/>
            </a:pPr>
            <a:r>
              <a:rPr lang="en-US" altLang="zh-CN">
                <a:solidFill>
                  <a:srgbClr val="0000CC"/>
                </a:solidFill>
                <a:cs typeface="Arial" charset="0"/>
              </a:rPr>
              <a:t>PVA-fCB is almost neutral and it will not bind to charged porous media</a:t>
            </a:r>
          </a:p>
        </p:txBody>
      </p:sp>
      <p:sp>
        <p:nvSpPr>
          <p:cNvPr id="1047" name="AutoShape 27"/>
          <p:cNvSpPr>
            <a:spLocks noChangeArrowheads="1"/>
          </p:cNvSpPr>
          <p:nvPr/>
        </p:nvSpPr>
        <p:spPr bwMode="auto">
          <a:xfrm>
            <a:off x="88900" y="863600"/>
            <a:ext cx="8991600" cy="3162300"/>
          </a:xfrm>
          <a:prstGeom prst="roundRect">
            <a:avLst>
              <a:gd name="adj" fmla="val 16667"/>
            </a:avLst>
          </a:prstGeom>
          <a:noFill/>
          <a:ln w="28575">
            <a:solidFill>
              <a:srgbClr val="66CCFF"/>
            </a:solidFill>
            <a:round/>
            <a:headEnd/>
            <a:tailEnd/>
          </a:ln>
        </p:spPr>
        <p:txBody>
          <a:bodyPr wrap="none" lIns="90488" tIns="44450" rIns="90488" bIns="44450" anchor="ct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1048" name="AutoShape 27"/>
          <p:cNvSpPr>
            <a:spLocks noChangeArrowheads="1"/>
          </p:cNvSpPr>
          <p:nvPr/>
        </p:nvSpPr>
        <p:spPr bwMode="auto">
          <a:xfrm>
            <a:off x="95250" y="4038600"/>
            <a:ext cx="8991600" cy="2667000"/>
          </a:xfrm>
          <a:prstGeom prst="roundRect">
            <a:avLst>
              <a:gd name="adj" fmla="val 16667"/>
            </a:avLst>
          </a:prstGeom>
          <a:noFill/>
          <a:ln w="28575">
            <a:solidFill>
              <a:srgbClr val="66CCFF"/>
            </a:solidFill>
            <a:round/>
            <a:headEnd/>
            <a:tailEnd/>
          </a:ln>
        </p:spPr>
        <p:txBody>
          <a:bodyPr wrap="none" lIns="90488" tIns="44450" rIns="90488" bIns="44450" anchor="ct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6" name="Slide Number Placeholder 5"/>
          <p:cNvSpPr txBox="1">
            <a:spLocks noGrp="1"/>
          </p:cNvSpPr>
          <p:nvPr/>
        </p:nvSpPr>
        <p:spPr bwMode="auto">
          <a:xfrm>
            <a:off x="7229475" y="6600825"/>
            <a:ext cx="1905000" cy="457200"/>
          </a:xfrm>
          <a:prstGeom prst="rect">
            <a:avLst/>
          </a:prstGeom>
          <a:noFill/>
          <a:ln>
            <a:miter lim="800000"/>
            <a:headEnd/>
            <a:tailEnd/>
          </a:ln>
        </p:spPr>
        <p:txBody>
          <a:bodyPr/>
          <a:lstStyle/>
          <a:p>
            <a:pPr algn="r" eaLnBrk="0" fontAlgn="base" hangingPunct="0">
              <a:spcBef>
                <a:spcPct val="0"/>
              </a:spcBef>
              <a:spcAft>
                <a:spcPct val="0"/>
              </a:spcAft>
              <a:defRPr/>
            </a:pPr>
            <a:fld id="{9C0B24B9-8181-48F6-9AC2-0375433F66A4}" type="slidenum">
              <a:rPr lang="zh-CN" altLang="en-US" sz="1400">
                <a:solidFill>
                  <a:srgbClr val="000000"/>
                </a:solidFill>
              </a:rPr>
              <a:pPr algn="r" eaLnBrk="0" fontAlgn="base" hangingPunct="0">
                <a:spcBef>
                  <a:spcPct val="0"/>
                </a:spcBef>
                <a:spcAft>
                  <a:spcPct val="0"/>
                </a:spcAft>
                <a:defRPr/>
              </a:pPr>
              <a:t>4</a:t>
            </a:fld>
            <a:endParaRPr lang="en-US" altLang="zh-CN" sz="14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539750" y="1268413"/>
            <a:ext cx="6610350" cy="4537075"/>
          </a:xfrm>
          <a:prstGeom prst="rect">
            <a:avLst/>
          </a:prstGeom>
          <a:noFill/>
          <a:ln w="9525">
            <a:noFill/>
            <a:miter lim="800000"/>
            <a:headEnd/>
            <a:tailEnd/>
          </a:ln>
        </p:spPr>
      </p:pic>
      <p:sp>
        <p:nvSpPr>
          <p:cNvPr id="6" name="Title 1"/>
          <p:cNvSpPr txBox="1">
            <a:spLocks/>
          </p:cNvSpPr>
          <p:nvPr/>
        </p:nvSpPr>
        <p:spPr>
          <a:xfrm>
            <a:off x="323850" y="295275"/>
            <a:ext cx="8064500" cy="741363"/>
          </a:xfrm>
          <a:prstGeom prst="rect">
            <a:avLst/>
          </a:prstGeom>
        </p:spPr>
        <p:txBody>
          <a:bodyPr anchor="ctr">
            <a:normAutofit fontScale="55000" lnSpcReduction="20000"/>
          </a:bodyPr>
          <a:lstStyle/>
          <a:p>
            <a:pPr algn="ctr">
              <a:spcBef>
                <a:spcPct val="0"/>
              </a:spcBef>
              <a:defRPr/>
            </a:pPr>
            <a:r>
              <a:rPr lang="en-US" sz="4400" dirty="0">
                <a:solidFill>
                  <a:prstClr val="black"/>
                </a:solidFill>
                <a:ea typeface="Batang" pitchFamily="18" charset="-127"/>
              </a:rPr>
              <a:t>Transport Studies in Berea Sandstone – HCCs-PEG (Gen#1), OCB-PVA (Gen#2), CB-PVA (Gen#3) </a:t>
            </a:r>
          </a:p>
        </p:txBody>
      </p:sp>
      <p:sp>
        <p:nvSpPr>
          <p:cNvPr id="44036" name="Slide Number Placeholder 2"/>
          <p:cNvSpPr>
            <a:spLocks noGrp="1"/>
          </p:cNvSpPr>
          <p:nvPr>
            <p:ph type="sldNum" sz="quarter" idx="12"/>
          </p:nvPr>
        </p:nvSpPr>
        <p:spPr bwMode="auto">
          <a:xfrm>
            <a:off x="8429625" y="6550025"/>
            <a:ext cx="266700" cy="169863"/>
          </a:xfrm>
          <a:noFill/>
          <a:ln>
            <a:miter lim="800000"/>
            <a:headEnd/>
            <a:tailEnd/>
          </a:ln>
        </p:spPr>
        <p:txBody>
          <a:bodyPr wrap="square" numCol="1" anchorCtr="0" compatLnSpc="1">
            <a:prstTxWarp prst="textNoShape">
              <a:avLst/>
            </a:prstTxWarp>
          </a:bodyPr>
          <a:lstStyle/>
          <a:p>
            <a:fld id="{6D22231F-ED93-4E8C-ABA2-40C0C7FA1DAC}" type="slidenum">
              <a:rPr lang="en-US">
                <a:solidFill>
                  <a:srgbClr val="898989"/>
                </a:solidFill>
              </a:rPr>
              <a:pPr/>
              <a:t>5</a:t>
            </a:fld>
            <a:endParaRPr lang="en-US">
              <a:solidFill>
                <a:srgbClr val="898989"/>
              </a:solidFill>
            </a:endParaRPr>
          </a:p>
        </p:txBody>
      </p:sp>
      <p:sp>
        <p:nvSpPr>
          <p:cNvPr id="8" name="TextBox 7"/>
          <p:cNvSpPr txBox="1">
            <a:spLocks noChangeArrowheads="1"/>
          </p:cNvSpPr>
          <p:nvPr/>
        </p:nvSpPr>
        <p:spPr bwMode="auto">
          <a:xfrm>
            <a:off x="7164388" y="1219200"/>
            <a:ext cx="1979612" cy="4986338"/>
          </a:xfrm>
          <a:prstGeom prst="rect">
            <a:avLst/>
          </a:prstGeom>
          <a:noFill/>
          <a:ln w="9525">
            <a:noFill/>
            <a:miter lim="800000"/>
            <a:headEnd/>
            <a:tailEnd/>
          </a:ln>
        </p:spPr>
        <p:txBody>
          <a:bodyPr>
            <a:spAutoFit/>
          </a:bodyPr>
          <a:lstStyle/>
          <a:p>
            <a:pPr>
              <a:defRPr/>
            </a:pPr>
            <a:r>
              <a:rPr lang="en-US" u="sng" dirty="0">
                <a:solidFill>
                  <a:prstClr val="black"/>
                </a:solidFill>
                <a:ea typeface="Batang" pitchFamily="18" charset="-127"/>
              </a:rPr>
              <a:t>Experimental Details</a:t>
            </a:r>
          </a:p>
          <a:p>
            <a:pPr>
              <a:defRPr/>
            </a:pPr>
            <a:r>
              <a:rPr lang="en-US" dirty="0">
                <a:solidFill>
                  <a:prstClr val="black"/>
                </a:solidFill>
                <a:ea typeface="Batang" pitchFamily="18" charset="-127"/>
              </a:rPr>
              <a:t>Sample:  NPs in 31 </a:t>
            </a:r>
            <a:r>
              <a:rPr lang="en-US" dirty="0" err="1">
                <a:solidFill>
                  <a:prstClr val="black"/>
                </a:solidFill>
                <a:ea typeface="Batang" pitchFamily="18" charset="-127"/>
              </a:rPr>
              <a:t>kppm</a:t>
            </a:r>
            <a:r>
              <a:rPr lang="en-US" dirty="0">
                <a:solidFill>
                  <a:prstClr val="black"/>
                </a:solidFill>
                <a:ea typeface="Batang" pitchFamily="18" charset="-127"/>
              </a:rPr>
              <a:t> </a:t>
            </a:r>
            <a:r>
              <a:rPr lang="en-US" dirty="0" err="1">
                <a:solidFill>
                  <a:prstClr val="black"/>
                </a:solidFill>
                <a:ea typeface="Batang" pitchFamily="18" charset="-127"/>
              </a:rPr>
              <a:t>seabrine</a:t>
            </a:r>
            <a:endParaRPr lang="en-US" dirty="0">
              <a:solidFill>
                <a:prstClr val="black"/>
              </a:solidFill>
              <a:ea typeface="Batang" pitchFamily="18" charset="-127"/>
            </a:endParaRPr>
          </a:p>
          <a:p>
            <a:pPr>
              <a:defRPr/>
            </a:pPr>
            <a:r>
              <a:rPr lang="en-US" dirty="0">
                <a:solidFill>
                  <a:prstClr val="black"/>
                </a:solidFill>
                <a:ea typeface="Batang" pitchFamily="18" charset="-127"/>
              </a:rPr>
              <a:t>Core size: 1” (D) x 1.5” (L)</a:t>
            </a:r>
          </a:p>
          <a:p>
            <a:pPr>
              <a:defRPr/>
            </a:pPr>
            <a:r>
              <a:rPr lang="en-US" dirty="0">
                <a:solidFill>
                  <a:prstClr val="black"/>
                </a:solidFill>
                <a:ea typeface="Batang" pitchFamily="18" charset="-127"/>
              </a:rPr>
              <a:t>Core type: Berea Sandstone</a:t>
            </a:r>
          </a:p>
          <a:p>
            <a:pPr>
              <a:defRPr/>
            </a:pPr>
            <a:r>
              <a:rPr lang="en-US" dirty="0">
                <a:solidFill>
                  <a:prstClr val="black"/>
                </a:solidFill>
                <a:ea typeface="Batang" pitchFamily="18" charset="-127"/>
              </a:rPr>
              <a:t>Core Permeability: 300mD</a:t>
            </a:r>
          </a:p>
          <a:p>
            <a:pPr>
              <a:defRPr/>
            </a:pPr>
            <a:r>
              <a:rPr lang="en-US" dirty="0">
                <a:solidFill>
                  <a:prstClr val="black"/>
                </a:solidFill>
                <a:ea typeface="Batang" pitchFamily="18" charset="-127"/>
              </a:rPr>
              <a:t>T = 28 </a:t>
            </a:r>
            <a:r>
              <a:rPr lang="en-US" baseline="50000" dirty="0" err="1">
                <a:solidFill>
                  <a:prstClr val="black"/>
                </a:solidFill>
                <a:ea typeface="Batang" pitchFamily="18" charset="-127"/>
              </a:rPr>
              <a:t>o</a:t>
            </a:r>
            <a:r>
              <a:rPr lang="en-US" dirty="0" err="1">
                <a:solidFill>
                  <a:prstClr val="black"/>
                </a:solidFill>
                <a:ea typeface="Batang" pitchFamily="18" charset="-127"/>
              </a:rPr>
              <a:t>C</a:t>
            </a:r>
            <a:endParaRPr lang="en-US" dirty="0">
              <a:solidFill>
                <a:prstClr val="black"/>
              </a:solidFill>
              <a:ea typeface="Batang" pitchFamily="18" charset="-127"/>
            </a:endParaRPr>
          </a:p>
          <a:p>
            <a:pPr>
              <a:defRPr/>
            </a:pPr>
            <a:r>
              <a:rPr lang="en-US" dirty="0">
                <a:solidFill>
                  <a:prstClr val="black"/>
                </a:solidFill>
                <a:ea typeface="Batang" pitchFamily="18" charset="-127"/>
              </a:rPr>
              <a:t>Outlet P = 1 </a:t>
            </a:r>
            <a:r>
              <a:rPr lang="en-US" dirty="0" err="1">
                <a:solidFill>
                  <a:prstClr val="black"/>
                </a:solidFill>
                <a:ea typeface="Batang" pitchFamily="18" charset="-127"/>
              </a:rPr>
              <a:t>atm</a:t>
            </a:r>
            <a:endParaRPr lang="en-US" dirty="0">
              <a:solidFill>
                <a:prstClr val="black"/>
              </a:solidFill>
              <a:ea typeface="Batang" pitchFamily="18" charset="-127"/>
            </a:endParaRPr>
          </a:p>
          <a:p>
            <a:pPr>
              <a:defRPr/>
            </a:pPr>
            <a:r>
              <a:rPr lang="en-US" dirty="0">
                <a:solidFill>
                  <a:prstClr val="black"/>
                </a:solidFill>
                <a:ea typeface="Batang" pitchFamily="18" charset="-127"/>
              </a:rPr>
              <a:t>Injection rate: ~0.1 cc/min </a:t>
            </a:r>
          </a:p>
          <a:p>
            <a:pPr>
              <a:defRPr/>
            </a:pPr>
            <a:r>
              <a:rPr lang="en-US" dirty="0">
                <a:solidFill>
                  <a:prstClr val="black"/>
                </a:solidFill>
                <a:ea typeface="Batang" pitchFamily="18" charset="-127"/>
              </a:rPr>
              <a:t>Linear velocity: 0.113 cm/min (5.3 ft/day)</a:t>
            </a:r>
          </a:p>
          <a:p>
            <a:pPr>
              <a:defRPr/>
            </a:pPr>
            <a:endParaRPr lang="en-US" sz="1200" dirty="0">
              <a:solidFill>
                <a:prstClr val="black"/>
              </a:solidFill>
              <a:ea typeface="Batang" pitchFamily="18" charset="-127"/>
            </a:endParaRPr>
          </a:p>
        </p:txBody>
      </p:sp>
      <p:grpSp>
        <p:nvGrpSpPr>
          <p:cNvPr id="2" name="Group 8"/>
          <p:cNvGrpSpPr>
            <a:grpSpLocks/>
          </p:cNvGrpSpPr>
          <p:nvPr/>
        </p:nvGrpSpPr>
        <p:grpSpPr bwMode="auto">
          <a:xfrm>
            <a:off x="1503363" y="1412875"/>
            <a:ext cx="6264275" cy="1728788"/>
            <a:chOff x="1547664" y="1412776"/>
            <a:chExt cx="6264696" cy="1728192"/>
          </a:xfrm>
        </p:grpSpPr>
        <p:cxnSp>
          <p:nvCxnSpPr>
            <p:cNvPr id="14" name="Straight Arrow Connector 13"/>
            <p:cNvCxnSpPr/>
            <p:nvPr/>
          </p:nvCxnSpPr>
          <p:spPr>
            <a:xfrm>
              <a:off x="1619106" y="2133253"/>
              <a:ext cx="1439960" cy="1007715"/>
            </a:xfrm>
            <a:prstGeom prst="straightConnector1">
              <a:avLst/>
            </a:prstGeom>
            <a:ln w="57150">
              <a:headEnd type="arrow"/>
              <a:tailEnd type="arrow"/>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500612" y="2493491"/>
              <a:ext cx="3311748" cy="368173"/>
            </a:xfrm>
            <a:prstGeom prst="rect">
              <a:avLst/>
            </a:prstGeom>
            <a:noFill/>
          </p:spPr>
          <p:txBody>
            <a:bodyPr>
              <a:spAutoFit/>
            </a:bodyPr>
            <a:lstStyle/>
            <a:p>
              <a:pPr>
                <a:defRPr/>
              </a:pPr>
              <a:r>
                <a:rPr lang="en-US" dirty="0">
                  <a:solidFill>
                    <a:srgbClr val="4BACC6"/>
                  </a:solidFill>
                  <a:ea typeface="Batang" pitchFamily="18" charset="-127"/>
                </a:rPr>
                <a:t>Gen#1 – Poor Performer</a:t>
              </a:r>
            </a:p>
          </p:txBody>
        </p:sp>
        <p:sp>
          <p:nvSpPr>
            <p:cNvPr id="12" name="TextBox 11"/>
            <p:cNvSpPr txBox="1"/>
            <p:nvPr/>
          </p:nvSpPr>
          <p:spPr>
            <a:xfrm>
              <a:off x="1547664" y="1412776"/>
              <a:ext cx="3311748" cy="369760"/>
            </a:xfrm>
            <a:prstGeom prst="rect">
              <a:avLst/>
            </a:prstGeom>
            <a:noFill/>
          </p:spPr>
          <p:txBody>
            <a:bodyPr>
              <a:spAutoFit/>
            </a:bodyPr>
            <a:lstStyle/>
            <a:p>
              <a:pPr>
                <a:defRPr/>
              </a:pPr>
              <a:r>
                <a:rPr lang="en-US" dirty="0">
                  <a:solidFill>
                    <a:srgbClr val="A0749B"/>
                  </a:solidFill>
                  <a:ea typeface="Batang" pitchFamily="18" charset="-127"/>
                </a:rPr>
                <a:t>Gen#3 – Acceptable Performer</a:t>
              </a:r>
            </a:p>
          </p:txBody>
        </p:sp>
      </p:grpSp>
      <p:sp>
        <p:nvSpPr>
          <p:cNvPr id="10" name="TextBox 9"/>
          <p:cNvSpPr txBox="1"/>
          <p:nvPr/>
        </p:nvSpPr>
        <p:spPr>
          <a:xfrm>
            <a:off x="1524000" y="6172200"/>
            <a:ext cx="5867400" cy="338138"/>
          </a:xfrm>
          <a:prstGeom prst="rect">
            <a:avLst/>
          </a:prstGeom>
          <a:solidFill>
            <a:schemeClr val="accent6">
              <a:lumMod val="40000"/>
              <a:lumOff val="60000"/>
            </a:schemeClr>
          </a:solidFill>
          <a:ln>
            <a:solidFill>
              <a:schemeClr val="accent1"/>
            </a:solidFill>
          </a:ln>
        </p:spPr>
        <p:txBody>
          <a:bodyPr>
            <a:spAutoFit/>
          </a:bodyPr>
          <a:lstStyle/>
          <a:p>
            <a:pPr>
              <a:defRPr/>
            </a:pPr>
            <a:r>
              <a:rPr lang="en-US" sz="1600" dirty="0">
                <a:solidFill>
                  <a:prstClr val="black"/>
                </a:solidFill>
                <a:ea typeface="Batang" pitchFamily="18" charset="-127"/>
              </a:rPr>
              <a:t>Retention of Gen#3 particles:  10 micrograms/g of Berea Sandstone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2"/>
          <p:cNvSpPr txBox="1">
            <a:spLocks noChangeArrowheads="1"/>
          </p:cNvSpPr>
          <p:nvPr/>
        </p:nvSpPr>
        <p:spPr bwMode="auto">
          <a:xfrm>
            <a:off x="-12700" y="5226050"/>
            <a:ext cx="9144000" cy="1600200"/>
          </a:xfrm>
          <a:prstGeom prst="rect">
            <a:avLst/>
          </a:prstGeom>
          <a:noFill/>
          <a:ln w="9525">
            <a:noFill/>
            <a:miter lim="800000"/>
            <a:headEnd/>
            <a:tailEnd/>
          </a:ln>
        </p:spPr>
        <p:txBody>
          <a:bodyPr>
            <a:spAutoFit/>
          </a:bodyPr>
          <a:lstStyle/>
          <a:p>
            <a:pPr marL="274638" indent="-274638" fontAlgn="base">
              <a:spcBef>
                <a:spcPct val="25000"/>
              </a:spcBef>
              <a:spcAft>
                <a:spcPct val="25000"/>
              </a:spcAft>
              <a:buClr>
                <a:srgbClr val="FF6600"/>
              </a:buClr>
              <a:buFont typeface="Wingdings" pitchFamily="2" charset="2"/>
              <a:buChar char="§"/>
            </a:pPr>
            <a:r>
              <a:rPr lang="en-US" altLang="zh-CN">
                <a:solidFill>
                  <a:srgbClr val="0000CC"/>
                </a:solidFill>
              </a:rPr>
              <a:t>Without polymer coating, OCB (15 nm) is very sensitive to temperature and salt ions</a:t>
            </a:r>
          </a:p>
          <a:p>
            <a:pPr marL="274638" indent="-274638" fontAlgn="base">
              <a:spcBef>
                <a:spcPct val="25000"/>
              </a:spcBef>
              <a:spcAft>
                <a:spcPct val="25000"/>
              </a:spcAft>
              <a:buClr>
                <a:srgbClr val="FF6600"/>
              </a:buClr>
              <a:buFont typeface="Wingdings" pitchFamily="2" charset="2"/>
              <a:buChar char="§"/>
            </a:pPr>
            <a:r>
              <a:rPr lang="en-US" altLang="zh-CN">
                <a:solidFill>
                  <a:srgbClr val="0000CC"/>
                </a:solidFill>
              </a:rPr>
              <a:t>50 K MW of PVA is required for stabilization of CB</a:t>
            </a:r>
          </a:p>
          <a:p>
            <a:pPr marL="274638" indent="-274638" fontAlgn="base">
              <a:spcBef>
                <a:spcPct val="25000"/>
              </a:spcBef>
              <a:spcAft>
                <a:spcPct val="25000"/>
              </a:spcAft>
              <a:buClr>
                <a:srgbClr val="FF6600"/>
              </a:buClr>
              <a:buFont typeface="Wingdings" pitchFamily="2" charset="2"/>
              <a:buChar char="§"/>
            </a:pPr>
            <a:r>
              <a:rPr lang="en-US" altLang="zh-CN">
                <a:solidFill>
                  <a:srgbClr val="0000CC"/>
                </a:solidFill>
                <a:ea typeface="Batang" pitchFamily="18" charset="-127"/>
                <a:cs typeface="Arial" charset="0"/>
              </a:rPr>
              <a:t>The temperature-sensitivity of PVA is dependent on the molecular weight </a:t>
            </a:r>
            <a:endParaRPr lang="en-US" altLang="zh-CN">
              <a:solidFill>
                <a:srgbClr val="0000CC"/>
              </a:solidFill>
            </a:endParaRPr>
          </a:p>
          <a:p>
            <a:pPr marL="274638" indent="-274638" fontAlgn="base">
              <a:spcBef>
                <a:spcPct val="25000"/>
              </a:spcBef>
              <a:spcAft>
                <a:spcPct val="25000"/>
              </a:spcAft>
              <a:buClr>
                <a:srgbClr val="FF6600"/>
              </a:buClr>
              <a:buFont typeface="Wingdings" pitchFamily="2" charset="2"/>
              <a:buChar char="§"/>
            </a:pPr>
            <a:endParaRPr lang="zh-CN" altLang="en-US">
              <a:solidFill>
                <a:srgbClr val="0000CC"/>
              </a:solidFill>
            </a:endParaRPr>
          </a:p>
        </p:txBody>
      </p:sp>
      <p:sp>
        <p:nvSpPr>
          <p:cNvPr id="2052" name="Rectangle 16"/>
          <p:cNvSpPr>
            <a:spLocks noChangeArrowheads="1"/>
          </p:cNvSpPr>
          <p:nvPr/>
        </p:nvSpPr>
        <p:spPr bwMode="auto">
          <a:xfrm>
            <a:off x="304800" y="304800"/>
            <a:ext cx="8697913" cy="762000"/>
          </a:xfrm>
          <a:prstGeom prst="rect">
            <a:avLst/>
          </a:prstGeom>
          <a:noFill/>
          <a:ln w="12700">
            <a:noFill/>
            <a:miter lim="800000"/>
            <a:headEnd/>
            <a:tailEnd/>
          </a:ln>
        </p:spPr>
        <p:txBody>
          <a:bodyPr lIns="90488" tIns="44450" rIns="90488" bIns="44450"/>
          <a:lstStyle/>
          <a:p>
            <a:pPr eaLnBrk="0" fontAlgn="base" hangingPunct="0">
              <a:spcBef>
                <a:spcPct val="0"/>
              </a:spcBef>
              <a:spcAft>
                <a:spcPct val="0"/>
              </a:spcAft>
              <a:buFont typeface="Times New Roman" pitchFamily="18" charset="0"/>
              <a:buNone/>
            </a:pPr>
            <a:r>
              <a:rPr lang="en-US" altLang="zh-CN" sz="2900">
                <a:solidFill>
                  <a:srgbClr val="0000CC"/>
                </a:solidFill>
              </a:rPr>
              <a:t>Stabilization of carbon-based NPs in brine solution</a:t>
            </a:r>
            <a:endParaRPr lang="en-US" altLang="zh-CN" sz="2900">
              <a:solidFill>
                <a:srgbClr val="000000"/>
              </a:solidFill>
              <a:ea typeface="Batang" pitchFamily="18" charset="-127"/>
            </a:endParaRPr>
          </a:p>
          <a:p>
            <a:pPr eaLnBrk="0" fontAlgn="base" hangingPunct="0">
              <a:spcBef>
                <a:spcPct val="0"/>
              </a:spcBef>
              <a:spcAft>
                <a:spcPct val="0"/>
              </a:spcAft>
            </a:pPr>
            <a:endParaRPr lang="en-US" altLang="zh-CN" sz="2900">
              <a:solidFill>
                <a:srgbClr val="0000CC"/>
              </a:solidFill>
            </a:endParaRPr>
          </a:p>
        </p:txBody>
      </p:sp>
      <p:sp>
        <p:nvSpPr>
          <p:cNvPr id="2053" name="Rectangle 4"/>
          <p:cNvSpPr>
            <a:spLocks noChangeArrowheads="1"/>
          </p:cNvSpPr>
          <p:nvPr/>
        </p:nvSpPr>
        <p:spPr bwMode="auto">
          <a:xfrm>
            <a:off x="-104775" y="-284163"/>
            <a:ext cx="184150" cy="366713"/>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TW" altLang="en-US">
              <a:solidFill>
                <a:srgbClr val="000000"/>
              </a:solidFill>
              <a:latin typeface="Calibri" pitchFamily="34" charset="0"/>
              <a:ea typeface="PMingLiU" pitchFamily="18" charset="-120"/>
            </a:endParaRPr>
          </a:p>
        </p:txBody>
      </p:sp>
      <p:grpSp>
        <p:nvGrpSpPr>
          <p:cNvPr id="2" name="群組 11"/>
          <p:cNvGrpSpPr>
            <a:grpSpLocks/>
          </p:cNvGrpSpPr>
          <p:nvPr/>
        </p:nvGrpSpPr>
        <p:grpSpPr bwMode="auto">
          <a:xfrm>
            <a:off x="228600" y="914400"/>
            <a:ext cx="3186113" cy="3200400"/>
            <a:chOff x="357158" y="1714488"/>
            <a:chExt cx="3286148" cy="3378631"/>
          </a:xfrm>
        </p:grpSpPr>
        <p:pic>
          <p:nvPicPr>
            <p:cNvPr id="2057" name="Picture 15"/>
            <p:cNvPicPr>
              <a:picLocks noChangeAspect="1" noChangeArrowheads="1"/>
            </p:cNvPicPr>
            <p:nvPr/>
          </p:nvPicPr>
          <p:blipFill>
            <a:blip r:embed="rId4" cstate="print"/>
            <a:srcRect/>
            <a:stretch>
              <a:fillRect/>
            </a:stretch>
          </p:blipFill>
          <p:spPr bwMode="auto">
            <a:xfrm>
              <a:off x="357158" y="1714488"/>
              <a:ext cx="3071834" cy="3286148"/>
            </a:xfrm>
            <a:prstGeom prst="rect">
              <a:avLst/>
            </a:prstGeom>
            <a:noFill/>
            <a:ln w="9525">
              <a:noFill/>
              <a:miter lim="800000"/>
              <a:headEnd/>
              <a:tailEnd/>
            </a:ln>
          </p:spPr>
        </p:pic>
        <p:sp>
          <p:nvSpPr>
            <p:cNvPr id="2058" name="文字方塊 6"/>
            <p:cNvSpPr txBox="1">
              <a:spLocks noChangeArrowheads="1"/>
            </p:cNvSpPr>
            <p:nvPr/>
          </p:nvSpPr>
          <p:spPr bwMode="auto">
            <a:xfrm>
              <a:off x="1786559" y="4610457"/>
              <a:ext cx="1856747" cy="482662"/>
            </a:xfrm>
            <a:prstGeom prst="rect">
              <a:avLst/>
            </a:prstGeom>
            <a:noFill/>
            <a:ln w="9525">
              <a:noFill/>
              <a:miter lim="800000"/>
              <a:headEnd/>
              <a:tailEnd/>
            </a:ln>
          </p:spPr>
          <p:txBody>
            <a:bodyPr>
              <a:spAutoFit/>
            </a:bodyPr>
            <a:lstStyle/>
            <a:p>
              <a:pPr fontAlgn="base">
                <a:spcBef>
                  <a:spcPct val="0"/>
                </a:spcBef>
                <a:spcAft>
                  <a:spcPct val="0"/>
                </a:spcAft>
              </a:pPr>
              <a:r>
                <a:rPr lang="en-US" altLang="zh-TW" sz="2400" b="1">
                  <a:solidFill>
                    <a:srgbClr val="FFFF00"/>
                  </a:solidFill>
                  <a:latin typeface="Calibri" pitchFamily="34" charset="0"/>
                  <a:ea typeface="PMingLiU" pitchFamily="18" charset="-120"/>
                </a:rPr>
                <a:t>In seawater</a:t>
              </a:r>
              <a:endParaRPr lang="zh-TW" altLang="en-US" sz="2400" b="1">
                <a:solidFill>
                  <a:srgbClr val="FFFF00"/>
                </a:solidFill>
                <a:latin typeface="Calibri" pitchFamily="34" charset="0"/>
                <a:ea typeface="PMingLiU" pitchFamily="18" charset="-120"/>
              </a:endParaRPr>
            </a:p>
          </p:txBody>
        </p:sp>
        <p:sp>
          <p:nvSpPr>
            <p:cNvPr id="2059" name="文字方塊 7"/>
            <p:cNvSpPr txBox="1">
              <a:spLocks noChangeArrowheads="1"/>
            </p:cNvSpPr>
            <p:nvPr/>
          </p:nvSpPr>
          <p:spPr bwMode="auto">
            <a:xfrm>
              <a:off x="643693" y="2500489"/>
              <a:ext cx="499390" cy="387135"/>
            </a:xfrm>
            <a:prstGeom prst="rect">
              <a:avLst/>
            </a:prstGeom>
            <a:noFill/>
            <a:ln w="9525">
              <a:noFill/>
              <a:miter lim="800000"/>
              <a:headEnd/>
              <a:tailEnd/>
            </a:ln>
          </p:spPr>
          <p:txBody>
            <a:bodyPr>
              <a:spAutoFit/>
            </a:bodyPr>
            <a:lstStyle/>
            <a:p>
              <a:pPr fontAlgn="base">
                <a:spcBef>
                  <a:spcPct val="0"/>
                </a:spcBef>
                <a:spcAft>
                  <a:spcPct val="0"/>
                </a:spcAft>
              </a:pPr>
              <a:r>
                <a:rPr lang="en-US" altLang="zh-TW" b="1">
                  <a:solidFill>
                    <a:srgbClr val="FF0000"/>
                  </a:solidFill>
                  <a:latin typeface="Calibri" pitchFamily="34" charset="0"/>
                  <a:ea typeface="PMingLiU" pitchFamily="18" charset="-120"/>
                </a:rPr>
                <a:t>(A)</a:t>
              </a:r>
              <a:endParaRPr lang="zh-TW" altLang="en-US" b="1">
                <a:solidFill>
                  <a:srgbClr val="FF0000"/>
                </a:solidFill>
                <a:latin typeface="Calibri" pitchFamily="34" charset="0"/>
                <a:ea typeface="PMingLiU" pitchFamily="18" charset="-120"/>
              </a:endParaRPr>
            </a:p>
          </p:txBody>
        </p:sp>
        <p:sp>
          <p:nvSpPr>
            <p:cNvPr id="2060" name="文字方塊 8"/>
            <p:cNvSpPr txBox="1">
              <a:spLocks noChangeArrowheads="1"/>
            </p:cNvSpPr>
            <p:nvPr/>
          </p:nvSpPr>
          <p:spPr bwMode="auto">
            <a:xfrm>
              <a:off x="1355937" y="2500489"/>
              <a:ext cx="501027" cy="387135"/>
            </a:xfrm>
            <a:prstGeom prst="rect">
              <a:avLst/>
            </a:prstGeom>
            <a:noFill/>
            <a:ln w="9525">
              <a:noFill/>
              <a:miter lim="800000"/>
              <a:headEnd/>
              <a:tailEnd/>
            </a:ln>
          </p:spPr>
          <p:txBody>
            <a:bodyPr>
              <a:spAutoFit/>
            </a:bodyPr>
            <a:lstStyle/>
            <a:p>
              <a:pPr fontAlgn="base">
                <a:spcBef>
                  <a:spcPct val="0"/>
                </a:spcBef>
                <a:spcAft>
                  <a:spcPct val="0"/>
                </a:spcAft>
              </a:pPr>
              <a:r>
                <a:rPr lang="en-US" altLang="zh-TW" b="1">
                  <a:solidFill>
                    <a:srgbClr val="FF0000"/>
                  </a:solidFill>
                  <a:latin typeface="Calibri" pitchFamily="34" charset="0"/>
                  <a:ea typeface="PMingLiU" pitchFamily="18" charset="-120"/>
                </a:rPr>
                <a:t>(B)</a:t>
              </a:r>
              <a:endParaRPr lang="zh-TW" altLang="en-US" b="1">
                <a:solidFill>
                  <a:srgbClr val="FF0000"/>
                </a:solidFill>
                <a:latin typeface="Calibri" pitchFamily="34" charset="0"/>
                <a:ea typeface="PMingLiU" pitchFamily="18" charset="-120"/>
              </a:endParaRPr>
            </a:p>
          </p:txBody>
        </p:sp>
        <p:sp>
          <p:nvSpPr>
            <p:cNvPr id="2061" name="文字方塊 9"/>
            <p:cNvSpPr txBox="1">
              <a:spLocks noChangeArrowheads="1"/>
            </p:cNvSpPr>
            <p:nvPr/>
          </p:nvSpPr>
          <p:spPr bwMode="auto">
            <a:xfrm>
              <a:off x="2001051" y="2500489"/>
              <a:ext cx="499389" cy="387135"/>
            </a:xfrm>
            <a:prstGeom prst="rect">
              <a:avLst/>
            </a:prstGeom>
            <a:noFill/>
            <a:ln w="9525">
              <a:noFill/>
              <a:miter lim="800000"/>
              <a:headEnd/>
              <a:tailEnd/>
            </a:ln>
          </p:spPr>
          <p:txBody>
            <a:bodyPr>
              <a:spAutoFit/>
            </a:bodyPr>
            <a:lstStyle/>
            <a:p>
              <a:pPr fontAlgn="base">
                <a:spcBef>
                  <a:spcPct val="0"/>
                </a:spcBef>
                <a:spcAft>
                  <a:spcPct val="0"/>
                </a:spcAft>
              </a:pPr>
              <a:r>
                <a:rPr lang="en-US" altLang="zh-TW" b="1">
                  <a:solidFill>
                    <a:srgbClr val="FF0000"/>
                  </a:solidFill>
                  <a:latin typeface="Calibri" pitchFamily="34" charset="0"/>
                  <a:ea typeface="PMingLiU" pitchFamily="18" charset="-120"/>
                </a:rPr>
                <a:t>(C)</a:t>
              </a:r>
              <a:endParaRPr lang="zh-TW" altLang="en-US" b="1">
                <a:solidFill>
                  <a:srgbClr val="FF0000"/>
                </a:solidFill>
                <a:latin typeface="Calibri" pitchFamily="34" charset="0"/>
                <a:ea typeface="PMingLiU" pitchFamily="18" charset="-120"/>
              </a:endParaRPr>
            </a:p>
          </p:txBody>
        </p:sp>
        <p:sp>
          <p:nvSpPr>
            <p:cNvPr id="2062" name="文字方塊 10"/>
            <p:cNvSpPr txBox="1">
              <a:spLocks noChangeArrowheads="1"/>
            </p:cNvSpPr>
            <p:nvPr/>
          </p:nvSpPr>
          <p:spPr bwMode="auto">
            <a:xfrm>
              <a:off x="2644527" y="2500489"/>
              <a:ext cx="499389" cy="387135"/>
            </a:xfrm>
            <a:prstGeom prst="rect">
              <a:avLst/>
            </a:prstGeom>
            <a:noFill/>
            <a:ln w="9525">
              <a:noFill/>
              <a:miter lim="800000"/>
              <a:headEnd/>
              <a:tailEnd/>
            </a:ln>
          </p:spPr>
          <p:txBody>
            <a:bodyPr>
              <a:spAutoFit/>
            </a:bodyPr>
            <a:lstStyle/>
            <a:p>
              <a:pPr fontAlgn="base">
                <a:spcBef>
                  <a:spcPct val="0"/>
                </a:spcBef>
                <a:spcAft>
                  <a:spcPct val="0"/>
                </a:spcAft>
              </a:pPr>
              <a:r>
                <a:rPr lang="en-US" altLang="zh-TW" b="1">
                  <a:solidFill>
                    <a:srgbClr val="FF0000"/>
                  </a:solidFill>
                  <a:latin typeface="Calibri" pitchFamily="34" charset="0"/>
                  <a:ea typeface="PMingLiU" pitchFamily="18" charset="-120"/>
                </a:rPr>
                <a:t>(D)</a:t>
              </a:r>
              <a:endParaRPr lang="zh-TW" altLang="en-US" b="1">
                <a:solidFill>
                  <a:srgbClr val="FF0000"/>
                </a:solidFill>
                <a:latin typeface="Calibri" pitchFamily="34" charset="0"/>
                <a:ea typeface="PMingLiU" pitchFamily="18" charset="-120"/>
              </a:endParaRPr>
            </a:p>
          </p:txBody>
        </p:sp>
      </p:grpSp>
      <p:sp>
        <p:nvSpPr>
          <p:cNvPr id="2055" name="文字方塊 12"/>
          <p:cNvSpPr txBox="1">
            <a:spLocks noChangeArrowheads="1"/>
          </p:cNvSpPr>
          <p:nvPr/>
        </p:nvSpPr>
        <p:spPr bwMode="auto">
          <a:xfrm>
            <a:off x="127000" y="3962400"/>
            <a:ext cx="3786188" cy="1069975"/>
          </a:xfrm>
          <a:prstGeom prst="rect">
            <a:avLst/>
          </a:prstGeom>
          <a:noFill/>
          <a:ln w="9525">
            <a:noFill/>
            <a:miter lim="800000"/>
            <a:headEnd/>
            <a:tailEnd/>
          </a:ln>
        </p:spPr>
        <p:txBody>
          <a:bodyPr>
            <a:spAutoFit/>
          </a:bodyPr>
          <a:lstStyle/>
          <a:p>
            <a:pPr marL="342900" indent="-342900" fontAlgn="base">
              <a:spcBef>
                <a:spcPct val="0"/>
              </a:spcBef>
              <a:spcAft>
                <a:spcPct val="0"/>
              </a:spcAft>
              <a:buFontTx/>
              <a:buAutoNum type="alphaUcParenBoth"/>
            </a:pPr>
            <a:r>
              <a:rPr lang="en-US" altLang="zh-TW" sz="1600">
                <a:solidFill>
                  <a:srgbClr val="000000"/>
                </a:solidFill>
                <a:latin typeface="Calibri" pitchFamily="34" charset="0"/>
                <a:ea typeface="PMingLiU" pitchFamily="18" charset="-120"/>
              </a:rPr>
              <a:t> OCB at RT</a:t>
            </a:r>
          </a:p>
          <a:p>
            <a:pPr marL="342900" indent="-342900" fontAlgn="base">
              <a:spcBef>
                <a:spcPct val="0"/>
              </a:spcBef>
              <a:spcAft>
                <a:spcPct val="0"/>
              </a:spcAft>
              <a:buFontTx/>
              <a:buAutoNum type="alphaUcParenBoth"/>
            </a:pPr>
            <a:r>
              <a:rPr lang="en-US" altLang="zh-TW" sz="1600">
                <a:solidFill>
                  <a:srgbClr val="000000"/>
                </a:solidFill>
                <a:latin typeface="Calibri" pitchFamily="34" charset="0"/>
                <a:ea typeface="PMingLiU" pitchFamily="18" charset="-120"/>
              </a:rPr>
              <a:t> PVA(2K)-OCB at RT</a:t>
            </a:r>
          </a:p>
          <a:p>
            <a:pPr marL="342900" indent="-342900" fontAlgn="base">
              <a:spcBef>
                <a:spcPct val="0"/>
              </a:spcBef>
              <a:spcAft>
                <a:spcPct val="0"/>
              </a:spcAft>
              <a:buFontTx/>
              <a:buAutoNum type="alphaUcParenBoth"/>
            </a:pPr>
            <a:r>
              <a:rPr lang="en-US" altLang="zh-TW" sz="1600">
                <a:solidFill>
                  <a:srgbClr val="000000"/>
                </a:solidFill>
                <a:latin typeface="Calibri" pitchFamily="34" charset="0"/>
                <a:ea typeface="PMingLiU" pitchFamily="18" charset="-120"/>
              </a:rPr>
              <a:t> PVA(2K)-OCB at 70 °C</a:t>
            </a:r>
          </a:p>
          <a:p>
            <a:pPr marL="342900" indent="-342900" fontAlgn="base">
              <a:spcBef>
                <a:spcPct val="0"/>
              </a:spcBef>
              <a:spcAft>
                <a:spcPct val="0"/>
              </a:spcAft>
              <a:buFontTx/>
              <a:buAutoNum type="alphaUcParenBoth"/>
            </a:pPr>
            <a:r>
              <a:rPr lang="en-US" altLang="zh-TW" sz="1600">
                <a:solidFill>
                  <a:srgbClr val="000000"/>
                </a:solidFill>
                <a:latin typeface="Calibri" pitchFamily="34" charset="0"/>
                <a:ea typeface="PMingLiU" pitchFamily="18" charset="-120"/>
              </a:rPr>
              <a:t> PVA(50K)-OCB at 70 °C</a:t>
            </a:r>
            <a:endParaRPr lang="zh-TW" altLang="en-US" sz="1600">
              <a:solidFill>
                <a:srgbClr val="000000"/>
              </a:solidFill>
              <a:latin typeface="Calibri" pitchFamily="34" charset="0"/>
              <a:ea typeface="PMingLiU" pitchFamily="18" charset="-120"/>
            </a:endParaRPr>
          </a:p>
        </p:txBody>
      </p:sp>
      <p:graphicFrame>
        <p:nvGraphicFramePr>
          <p:cNvPr id="2050" name="Object 20"/>
          <p:cNvGraphicFramePr>
            <a:graphicFrameLocks noChangeAspect="1"/>
          </p:cNvGraphicFramePr>
          <p:nvPr/>
        </p:nvGraphicFramePr>
        <p:xfrm>
          <a:off x="3657600" y="838200"/>
          <a:ext cx="5181600" cy="4343400"/>
        </p:xfrm>
        <a:graphic>
          <a:graphicData uri="http://schemas.openxmlformats.org/presentationml/2006/ole">
            <p:oleObj spid="_x0000_s8194" name="Graph" r:id="rId5" imgW="3922560" imgH="3301920" progId="">
              <p:embed/>
            </p:oleObj>
          </a:graphicData>
        </a:graphic>
      </p:graphicFrame>
      <p:sp>
        <p:nvSpPr>
          <p:cNvPr id="2056" name="Slide Number Placeholder 5"/>
          <p:cNvSpPr txBox="1">
            <a:spLocks noGrp="1"/>
          </p:cNvSpPr>
          <p:nvPr/>
        </p:nvSpPr>
        <p:spPr bwMode="auto">
          <a:xfrm>
            <a:off x="7112000" y="6502400"/>
            <a:ext cx="1905000" cy="457200"/>
          </a:xfrm>
          <a:prstGeom prst="rect">
            <a:avLst/>
          </a:prstGeom>
          <a:noFill/>
          <a:ln w="9525">
            <a:noFill/>
            <a:miter lim="800000"/>
            <a:headEnd/>
            <a:tailEnd/>
          </a:ln>
        </p:spPr>
        <p:txBody>
          <a:bodyPr/>
          <a:lstStyle/>
          <a:p>
            <a:pPr algn="r" eaLnBrk="0" fontAlgn="base" hangingPunct="0">
              <a:spcBef>
                <a:spcPct val="0"/>
              </a:spcBef>
              <a:spcAft>
                <a:spcPct val="0"/>
              </a:spcAft>
            </a:pPr>
            <a:fld id="{87F3ED5D-BB0B-4137-A5DE-56CAA384DAFC}" type="slidenum">
              <a:rPr lang="zh-CN" altLang="en-US" sz="1400" b="1">
                <a:solidFill>
                  <a:srgbClr val="000000"/>
                </a:solidFill>
                <a:ea typeface="Osaka" pitchFamily="28" charset="-128"/>
              </a:rPr>
              <a:pPr algn="r" eaLnBrk="0" fontAlgn="base" hangingPunct="0">
                <a:spcBef>
                  <a:spcPct val="0"/>
                </a:spcBef>
                <a:spcAft>
                  <a:spcPct val="0"/>
                </a:spcAft>
              </a:pPr>
              <a:t>6</a:t>
            </a:fld>
            <a:endParaRPr lang="en-US" altLang="zh-CN" sz="1400" b="1">
              <a:solidFill>
                <a:srgbClr val="000000"/>
              </a:solidFill>
              <a:ea typeface="Osaka" pitchFamily="2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idx="4294967295"/>
          </p:nvPr>
        </p:nvSpPr>
        <p:spPr>
          <a:xfrm>
            <a:off x="266700" y="279400"/>
            <a:ext cx="8382000" cy="762000"/>
          </a:xfrm>
        </p:spPr>
        <p:txBody>
          <a:bodyPr/>
          <a:lstStyle/>
          <a:p>
            <a:r>
              <a:rPr lang="en-US" altLang="zh-CN" sz="2700" dirty="0" smtClean="0">
                <a:solidFill>
                  <a:srgbClr val="0000CC"/>
                </a:solidFill>
              </a:rPr>
              <a:t>Stability of Sulfated PVA Coated CB</a:t>
            </a:r>
          </a:p>
        </p:txBody>
      </p:sp>
      <p:pic>
        <p:nvPicPr>
          <p:cNvPr id="2053" name="圖片 3"/>
          <p:cNvPicPr>
            <a:picLocks noGrp="1" noChangeAspect="1"/>
          </p:cNvPicPr>
          <p:nvPr>
            <p:ph idx="4294967295"/>
          </p:nvPr>
        </p:nvPicPr>
        <p:blipFill>
          <a:blip r:embed="rId4" cstate="print"/>
          <a:srcRect/>
          <a:stretch>
            <a:fillRect/>
          </a:stretch>
        </p:blipFill>
        <p:spPr>
          <a:xfrm>
            <a:off x="584200" y="1143000"/>
            <a:ext cx="3581400" cy="3948113"/>
          </a:xfrm>
        </p:spPr>
      </p:pic>
      <p:sp>
        <p:nvSpPr>
          <p:cNvPr id="2054" name="Rectangle 4"/>
          <p:cNvSpPr>
            <a:spLocks noChangeArrowheads="1"/>
          </p:cNvSpPr>
          <p:nvPr/>
        </p:nvSpPr>
        <p:spPr bwMode="auto">
          <a:xfrm>
            <a:off x="0" y="5257800"/>
            <a:ext cx="5486400" cy="593725"/>
          </a:xfrm>
          <a:prstGeom prst="rect">
            <a:avLst/>
          </a:prstGeom>
          <a:noFill/>
          <a:ln w="9525">
            <a:noFill/>
            <a:miter lim="800000"/>
            <a:headEnd/>
            <a:tailEnd/>
          </a:ln>
        </p:spPr>
        <p:txBody>
          <a:bodyPr>
            <a:spAutoFit/>
          </a:bodyPr>
          <a:lstStyle/>
          <a:p>
            <a:pPr fontAlgn="base">
              <a:spcBef>
                <a:spcPct val="0"/>
              </a:spcBef>
              <a:spcAft>
                <a:spcPct val="5000"/>
              </a:spcAft>
              <a:buClr>
                <a:srgbClr val="FF9900"/>
              </a:buClr>
              <a:buSzPct val="100000"/>
              <a:buFont typeface="Times New Roman" pitchFamily="18" charset="0"/>
              <a:buNone/>
            </a:pPr>
            <a:r>
              <a:rPr lang="en-US" altLang="zh-TW" sz="1600">
                <a:solidFill>
                  <a:srgbClr val="000000"/>
                </a:solidFill>
                <a:ea typeface="Batang" pitchFamily="18" charset="-127"/>
              </a:rPr>
              <a:t>PVA (50 K)-fCB (left)  vs. LsPVA (50 K)-fCB (right) </a:t>
            </a:r>
          </a:p>
          <a:p>
            <a:pPr fontAlgn="base">
              <a:spcBef>
                <a:spcPct val="0"/>
              </a:spcBef>
              <a:spcAft>
                <a:spcPct val="5000"/>
              </a:spcAft>
              <a:buClr>
                <a:srgbClr val="FF9900"/>
              </a:buClr>
              <a:buSzPct val="100000"/>
              <a:buFont typeface="Times New Roman" pitchFamily="18" charset="0"/>
              <a:buNone/>
            </a:pPr>
            <a:r>
              <a:rPr lang="en-US" altLang="zh-TW" sz="1600">
                <a:solidFill>
                  <a:srgbClr val="000000"/>
                </a:solidFill>
                <a:ea typeface="Batang" pitchFamily="18" charset="-127"/>
              </a:rPr>
              <a:t> in API standard brine at 100°C</a:t>
            </a:r>
          </a:p>
        </p:txBody>
      </p:sp>
      <p:sp>
        <p:nvSpPr>
          <p:cNvPr id="2055" name="TextBox 5"/>
          <p:cNvSpPr txBox="1">
            <a:spLocks noChangeArrowheads="1"/>
          </p:cNvSpPr>
          <p:nvPr/>
        </p:nvSpPr>
        <p:spPr bwMode="auto">
          <a:xfrm>
            <a:off x="127000" y="5638800"/>
            <a:ext cx="8991600" cy="1171575"/>
          </a:xfrm>
          <a:prstGeom prst="rect">
            <a:avLst/>
          </a:prstGeom>
          <a:noFill/>
          <a:ln w="9525">
            <a:noFill/>
            <a:miter lim="800000"/>
            <a:headEnd/>
            <a:tailEnd/>
          </a:ln>
        </p:spPr>
        <p:txBody>
          <a:bodyPr>
            <a:spAutoFit/>
          </a:bodyPr>
          <a:lstStyle/>
          <a:p>
            <a:pPr fontAlgn="base">
              <a:spcBef>
                <a:spcPct val="0"/>
              </a:spcBef>
              <a:spcAft>
                <a:spcPct val="5000"/>
              </a:spcAft>
              <a:buClr>
                <a:srgbClr val="FF9900"/>
              </a:buClr>
              <a:buSzPct val="100000"/>
              <a:buFont typeface="Wingdings" pitchFamily="2" charset="2"/>
              <a:buNone/>
            </a:pPr>
            <a:endParaRPr lang="en-US" altLang="zh-CN" sz="1600">
              <a:solidFill>
                <a:srgbClr val="0000CC"/>
              </a:solidFill>
              <a:ea typeface="Batang" pitchFamily="18" charset="-127"/>
            </a:endParaRPr>
          </a:p>
          <a:p>
            <a:pPr fontAlgn="base">
              <a:spcBef>
                <a:spcPct val="0"/>
              </a:spcBef>
              <a:spcAft>
                <a:spcPct val="5000"/>
              </a:spcAft>
              <a:buClr>
                <a:srgbClr val="FF9900"/>
              </a:buClr>
              <a:buSzPct val="100000"/>
              <a:buFont typeface="Wingdings" pitchFamily="2" charset="2"/>
              <a:buChar char="q"/>
            </a:pPr>
            <a:r>
              <a:rPr lang="en-US" altLang="zh-CN" sz="1600">
                <a:solidFill>
                  <a:srgbClr val="0000CC"/>
                </a:solidFill>
                <a:ea typeface="Batang" pitchFamily="18" charset="-127"/>
              </a:rPr>
              <a:t>   </a:t>
            </a:r>
            <a:r>
              <a:rPr lang="en-US" altLang="zh-CN">
                <a:solidFill>
                  <a:srgbClr val="0000CC"/>
                </a:solidFill>
                <a:ea typeface="Batang" pitchFamily="18" charset="-127"/>
              </a:rPr>
              <a:t>API brine (Ionic Strength 3.77 M): </a:t>
            </a:r>
            <a:r>
              <a:rPr lang="en-US" altLang="zh-CN" sz="1600">
                <a:solidFill>
                  <a:srgbClr val="0000CC"/>
                </a:solidFill>
                <a:ea typeface="Batang" pitchFamily="18" charset="-127"/>
              </a:rPr>
              <a:t>NaCl (1.4 M), CaCl</a:t>
            </a:r>
            <a:r>
              <a:rPr lang="en-US" altLang="zh-CN" sz="1600" baseline="-25000">
                <a:solidFill>
                  <a:srgbClr val="0000CC"/>
                </a:solidFill>
                <a:ea typeface="Batang" pitchFamily="18" charset="-127"/>
              </a:rPr>
              <a:t>2 </a:t>
            </a:r>
            <a:r>
              <a:rPr lang="en-US" altLang="zh-CN" sz="1600">
                <a:solidFill>
                  <a:srgbClr val="0000CC"/>
                </a:solidFill>
                <a:ea typeface="Batang" pitchFamily="18" charset="-127"/>
              </a:rPr>
              <a:t>(0.19 M)</a:t>
            </a:r>
          </a:p>
          <a:p>
            <a:pPr fontAlgn="base">
              <a:spcBef>
                <a:spcPct val="0"/>
              </a:spcBef>
              <a:spcAft>
                <a:spcPct val="5000"/>
              </a:spcAft>
              <a:buClr>
                <a:srgbClr val="FF9900"/>
              </a:buClr>
              <a:buSzPct val="100000"/>
              <a:buFont typeface="Wingdings" pitchFamily="2" charset="2"/>
              <a:buChar char="q"/>
            </a:pPr>
            <a:r>
              <a:rPr lang="en-US" altLang="zh-CN" sz="1600">
                <a:solidFill>
                  <a:srgbClr val="0000CC"/>
                </a:solidFill>
                <a:ea typeface="Batang" pitchFamily="18" charset="-127"/>
              </a:rPr>
              <a:t>   </a:t>
            </a:r>
            <a:r>
              <a:rPr lang="en-US" altLang="en-US">
                <a:solidFill>
                  <a:srgbClr val="0000CC"/>
                </a:solidFill>
                <a:ea typeface="Batang" pitchFamily="18" charset="-127"/>
              </a:rPr>
              <a:t>Synthetic seawater (Ionic Strength 0.55 M): </a:t>
            </a:r>
            <a:r>
              <a:rPr lang="en-US" altLang="en-US" sz="1600">
                <a:solidFill>
                  <a:srgbClr val="0000CC"/>
                </a:solidFill>
                <a:ea typeface="Batang" pitchFamily="18" charset="-127"/>
              </a:rPr>
              <a:t>CaCl</a:t>
            </a:r>
            <a:r>
              <a:rPr lang="en-US" altLang="en-US" sz="1600" baseline="-25000">
                <a:solidFill>
                  <a:srgbClr val="0000CC"/>
                </a:solidFill>
                <a:ea typeface="Batang" pitchFamily="18" charset="-127"/>
              </a:rPr>
              <a:t>2</a:t>
            </a:r>
            <a:r>
              <a:rPr lang="en-US" altLang="en-US" sz="1600">
                <a:solidFill>
                  <a:srgbClr val="0000CC"/>
                </a:solidFill>
                <a:ea typeface="Batang" pitchFamily="18" charset="-127"/>
              </a:rPr>
              <a:t> (3.5 mM), MgCl</a:t>
            </a:r>
            <a:r>
              <a:rPr lang="en-US" altLang="en-US" sz="1600" baseline="-25000">
                <a:solidFill>
                  <a:srgbClr val="0000CC"/>
                </a:solidFill>
                <a:ea typeface="Batang" pitchFamily="18" charset="-127"/>
              </a:rPr>
              <a:t>2</a:t>
            </a:r>
            <a:r>
              <a:rPr lang="en-US" altLang="en-US" sz="1600">
                <a:solidFill>
                  <a:srgbClr val="0000CC"/>
                </a:solidFill>
                <a:ea typeface="Batang" pitchFamily="18" charset="-127"/>
              </a:rPr>
              <a:t>  (5.5 mM), KCl (19.8 </a:t>
            </a:r>
          </a:p>
          <a:p>
            <a:pPr fontAlgn="base">
              <a:spcBef>
                <a:spcPct val="0"/>
              </a:spcBef>
              <a:spcAft>
                <a:spcPct val="5000"/>
              </a:spcAft>
              <a:buClr>
                <a:srgbClr val="FF9900"/>
              </a:buClr>
              <a:buSzPct val="100000"/>
              <a:buFont typeface="Wingdings" pitchFamily="2" charset="2"/>
              <a:buNone/>
            </a:pPr>
            <a:r>
              <a:rPr lang="en-US" altLang="en-US" sz="1600">
                <a:solidFill>
                  <a:srgbClr val="0000CC"/>
                </a:solidFill>
                <a:ea typeface="Batang" pitchFamily="18" charset="-127"/>
              </a:rPr>
              <a:t>      mM), NaCl (0.5 M), Na</a:t>
            </a:r>
            <a:r>
              <a:rPr lang="en-US" altLang="en-US" sz="1600" baseline="-25000">
                <a:solidFill>
                  <a:srgbClr val="0000CC"/>
                </a:solidFill>
                <a:ea typeface="Batang" pitchFamily="18" charset="-127"/>
              </a:rPr>
              <a:t>2</a:t>
            </a:r>
            <a:r>
              <a:rPr lang="en-US" altLang="en-US" sz="1600">
                <a:solidFill>
                  <a:srgbClr val="0000CC"/>
                </a:solidFill>
                <a:ea typeface="Batang" pitchFamily="18" charset="-127"/>
              </a:rPr>
              <a:t>SO</a:t>
            </a:r>
            <a:r>
              <a:rPr lang="en-US" altLang="en-US" sz="1600" baseline="-25000">
                <a:solidFill>
                  <a:srgbClr val="0000CC"/>
                </a:solidFill>
                <a:ea typeface="Batang" pitchFamily="18" charset="-127"/>
              </a:rPr>
              <a:t>4</a:t>
            </a:r>
            <a:r>
              <a:rPr lang="en-US" altLang="en-US" sz="1600">
                <a:solidFill>
                  <a:srgbClr val="0000CC"/>
                </a:solidFill>
                <a:ea typeface="Batang" pitchFamily="18" charset="-127"/>
              </a:rPr>
              <a:t> (0.5 mM), NaHCO</a:t>
            </a:r>
            <a:r>
              <a:rPr lang="en-US" altLang="en-US" sz="1600" baseline="-25000">
                <a:solidFill>
                  <a:srgbClr val="0000CC"/>
                </a:solidFill>
                <a:ea typeface="Batang" pitchFamily="18" charset="-127"/>
              </a:rPr>
              <a:t>3</a:t>
            </a:r>
            <a:r>
              <a:rPr lang="en-US" altLang="en-US" sz="1600">
                <a:solidFill>
                  <a:srgbClr val="0000CC"/>
                </a:solidFill>
                <a:ea typeface="Batang" pitchFamily="18" charset="-127"/>
              </a:rPr>
              <a:t> (2.0 mM) </a:t>
            </a:r>
            <a:endParaRPr lang="zh-CN" altLang="en-US" sz="1600">
              <a:solidFill>
                <a:srgbClr val="0000CC"/>
              </a:solidFill>
              <a:ea typeface="Batang" pitchFamily="18" charset="-127"/>
            </a:endParaRPr>
          </a:p>
        </p:txBody>
      </p:sp>
      <p:graphicFrame>
        <p:nvGraphicFramePr>
          <p:cNvPr id="2050" name="Object 7"/>
          <p:cNvGraphicFramePr>
            <a:graphicFrameLocks noChangeAspect="1"/>
          </p:cNvGraphicFramePr>
          <p:nvPr/>
        </p:nvGraphicFramePr>
        <p:xfrm>
          <a:off x="4419600" y="1219200"/>
          <a:ext cx="4419600" cy="3467100"/>
        </p:xfrm>
        <a:graphic>
          <a:graphicData uri="http://schemas.openxmlformats.org/presentationml/2006/ole">
            <p:oleObj spid="_x0000_s33794" name="CS ChemDraw Drawing" r:id="rId5" imgW="3517060" imgH="2762500" progId="ChemDraw.Document.6.0">
              <p:embed/>
            </p:oleObj>
          </a:graphicData>
        </a:graphic>
      </p:graphicFrame>
      <p:sp>
        <p:nvSpPr>
          <p:cNvPr id="2056" name="Text Box 10"/>
          <p:cNvSpPr txBox="1">
            <a:spLocks noChangeArrowheads="1"/>
          </p:cNvSpPr>
          <p:nvPr/>
        </p:nvSpPr>
        <p:spPr bwMode="auto">
          <a:xfrm>
            <a:off x="5157788" y="4618038"/>
            <a:ext cx="1092200" cy="287337"/>
          </a:xfrm>
          <a:prstGeom prst="rect">
            <a:avLst/>
          </a:prstGeom>
          <a:noFill/>
          <a:ln w="12700">
            <a:noFill/>
            <a:miter lim="800000"/>
            <a:headEnd/>
            <a:tailEnd/>
          </a:ln>
        </p:spPr>
        <p:txBody>
          <a:bodyPr wrap="none" lIns="90488" tIns="44450" rIns="90488" bIns="44450">
            <a:spAutoFit/>
          </a:bodyPr>
          <a:lstStyle/>
          <a:p>
            <a:pPr marL="742950" indent="-285750" algn="ctr" fontAlgn="base">
              <a:spcBef>
                <a:spcPct val="0"/>
              </a:spcBef>
              <a:spcAft>
                <a:spcPct val="5000"/>
              </a:spcAft>
              <a:buClr>
                <a:srgbClr val="FF9900"/>
              </a:buClr>
              <a:buSzPct val="100000"/>
              <a:buFont typeface="Times New Roman" pitchFamily="18" charset="0"/>
              <a:buNone/>
            </a:pPr>
            <a:r>
              <a:rPr lang="en-US" altLang="zh-CN" sz="1300">
                <a:solidFill>
                  <a:srgbClr val="000000"/>
                </a:solidFill>
                <a:ea typeface="Batang" pitchFamily="18" charset="-127"/>
              </a:rPr>
              <a:t>sPVA</a:t>
            </a:r>
            <a:r>
              <a:rPr lang="en-US" altLang="zh-CN" sz="1200">
                <a:solidFill>
                  <a:srgbClr val="000000"/>
                </a:solidFill>
                <a:ea typeface="Batang" pitchFamily="18" charset="-127"/>
              </a:rPr>
              <a:t>:</a:t>
            </a:r>
          </a:p>
        </p:txBody>
      </p:sp>
      <p:graphicFrame>
        <p:nvGraphicFramePr>
          <p:cNvPr id="2051" name="Object 11"/>
          <p:cNvGraphicFramePr>
            <a:graphicFrameLocks noChangeAspect="1"/>
          </p:cNvGraphicFramePr>
          <p:nvPr/>
        </p:nvGraphicFramePr>
        <p:xfrm>
          <a:off x="6305550" y="4533900"/>
          <a:ext cx="1211263" cy="485775"/>
        </p:xfrm>
        <a:graphic>
          <a:graphicData uri="http://schemas.openxmlformats.org/presentationml/2006/ole">
            <p:oleObj spid="_x0000_s33795" name="CS ChemDraw Drawing" r:id="rId6" imgW="1211225" imgH="485880" progId="ChemDraw.Document.6.0">
              <p:embed/>
            </p:oleObj>
          </a:graphicData>
        </a:graphic>
      </p:graphicFrame>
      <p:sp>
        <p:nvSpPr>
          <p:cNvPr id="2057" name="文字方塊 7"/>
          <p:cNvSpPr txBox="1">
            <a:spLocks noChangeArrowheads="1"/>
          </p:cNvSpPr>
          <p:nvPr/>
        </p:nvSpPr>
        <p:spPr bwMode="auto">
          <a:xfrm>
            <a:off x="5334000" y="5029200"/>
            <a:ext cx="3943350" cy="960438"/>
          </a:xfrm>
          <a:prstGeom prst="rect">
            <a:avLst/>
          </a:prstGeom>
          <a:noFill/>
          <a:ln w="9525">
            <a:noFill/>
            <a:miter lim="800000"/>
            <a:headEnd/>
            <a:tailEnd/>
          </a:ln>
        </p:spPr>
        <p:txBody>
          <a:bodyPr>
            <a:spAutoFit/>
          </a:bodyPr>
          <a:lstStyle/>
          <a:p>
            <a:pPr defTabSz="457200" fontAlgn="base">
              <a:spcBef>
                <a:spcPct val="0"/>
              </a:spcBef>
              <a:spcAft>
                <a:spcPct val="0"/>
              </a:spcAft>
              <a:buFont typeface="Arial" charset="0"/>
              <a:buChar char="•"/>
            </a:pPr>
            <a:r>
              <a:rPr lang="en-US" altLang="zh-TW" sz="1600">
                <a:solidFill>
                  <a:srgbClr val="000000"/>
                </a:solidFill>
                <a:latin typeface="Calibri" pitchFamily="34" charset="0"/>
                <a:ea typeface="PMingLiU" pitchFamily="18" charset="-120"/>
              </a:rPr>
              <a:t> </a:t>
            </a:r>
            <a:r>
              <a:rPr lang="en-US" altLang="zh-TW" sz="1300">
                <a:solidFill>
                  <a:srgbClr val="000000"/>
                </a:solidFill>
                <a:ea typeface="PMingLiU" pitchFamily="18" charset="-120"/>
              </a:rPr>
              <a:t>HsPVA: Highly sulfated PVA</a:t>
            </a:r>
          </a:p>
          <a:p>
            <a:pPr defTabSz="457200" fontAlgn="base">
              <a:spcBef>
                <a:spcPct val="0"/>
              </a:spcBef>
              <a:spcAft>
                <a:spcPct val="0"/>
              </a:spcAft>
              <a:buFont typeface="Arial" charset="0"/>
              <a:buNone/>
            </a:pPr>
            <a:r>
              <a:rPr lang="en-US" altLang="zh-TW" sz="1300">
                <a:solidFill>
                  <a:srgbClr val="000000"/>
                </a:solidFill>
                <a:ea typeface="PMingLiU" pitchFamily="18" charset="-120"/>
              </a:rPr>
              <a:t>                 4.5 mL 1 M ClSO</a:t>
            </a:r>
            <a:r>
              <a:rPr lang="en-US" altLang="zh-TW" sz="1300" baseline="-25000">
                <a:solidFill>
                  <a:srgbClr val="000000"/>
                </a:solidFill>
                <a:ea typeface="PMingLiU" pitchFamily="18" charset="-120"/>
              </a:rPr>
              <a:t>3</a:t>
            </a:r>
            <a:r>
              <a:rPr lang="en-US" altLang="zh-TW" sz="1300">
                <a:solidFill>
                  <a:srgbClr val="000000"/>
                </a:solidFill>
                <a:ea typeface="PMingLiU" pitchFamily="18" charset="-120"/>
              </a:rPr>
              <a:t>H/CH</a:t>
            </a:r>
            <a:r>
              <a:rPr lang="en-US" altLang="zh-TW" sz="1300" baseline="-25000">
                <a:solidFill>
                  <a:srgbClr val="000000"/>
                </a:solidFill>
                <a:ea typeface="PMingLiU" pitchFamily="18" charset="-120"/>
              </a:rPr>
              <a:t>3</a:t>
            </a:r>
            <a:r>
              <a:rPr lang="en-US" altLang="zh-TW" sz="1300">
                <a:solidFill>
                  <a:srgbClr val="000000"/>
                </a:solidFill>
                <a:ea typeface="PMingLiU" pitchFamily="18" charset="-120"/>
              </a:rPr>
              <a:t>COOH,</a:t>
            </a:r>
            <a:r>
              <a:rPr lang="en-US" altLang="zh-TW" sz="1400">
                <a:solidFill>
                  <a:srgbClr val="000000"/>
                </a:solidFill>
                <a:ea typeface="PMingLiU" pitchFamily="18" charset="-120"/>
              </a:rPr>
              <a:t> </a:t>
            </a:r>
            <a:r>
              <a:rPr lang="en-US" altLang="zh-TW" sz="1300">
                <a:solidFill>
                  <a:srgbClr val="000000"/>
                </a:solidFill>
                <a:ea typeface="Batang" pitchFamily="18" charset="-127"/>
              </a:rPr>
              <a:t>75 °C</a:t>
            </a:r>
            <a:endParaRPr lang="en-US" altLang="zh-TW" sz="1300">
              <a:solidFill>
                <a:srgbClr val="000000"/>
              </a:solidFill>
              <a:ea typeface="PMingLiU" pitchFamily="18" charset="-120"/>
            </a:endParaRPr>
          </a:p>
          <a:p>
            <a:pPr defTabSz="457200" fontAlgn="base">
              <a:spcBef>
                <a:spcPct val="0"/>
              </a:spcBef>
              <a:spcAft>
                <a:spcPct val="0"/>
              </a:spcAft>
              <a:buFont typeface="Arial" charset="0"/>
              <a:buChar char="•"/>
            </a:pPr>
            <a:r>
              <a:rPr lang="en-US" altLang="zh-TW" sz="1400">
                <a:solidFill>
                  <a:srgbClr val="000000"/>
                </a:solidFill>
                <a:ea typeface="PMingLiU" pitchFamily="18" charset="-120"/>
              </a:rPr>
              <a:t> </a:t>
            </a:r>
            <a:r>
              <a:rPr lang="en-US" altLang="zh-TW" sz="1300">
                <a:solidFill>
                  <a:srgbClr val="000000"/>
                </a:solidFill>
                <a:ea typeface="PMingLiU" pitchFamily="18" charset="-120"/>
              </a:rPr>
              <a:t>LsPVA: Lightly sulfated PVA</a:t>
            </a:r>
          </a:p>
          <a:p>
            <a:pPr defTabSz="457200" fontAlgn="base">
              <a:spcBef>
                <a:spcPct val="0"/>
              </a:spcBef>
              <a:spcAft>
                <a:spcPct val="0"/>
              </a:spcAft>
              <a:buFont typeface="Arial" charset="0"/>
              <a:buNone/>
            </a:pPr>
            <a:r>
              <a:rPr lang="zh-TW" altLang="en-US" sz="1300">
                <a:solidFill>
                  <a:srgbClr val="000000"/>
                </a:solidFill>
                <a:ea typeface="PMingLiU" pitchFamily="18" charset="-120"/>
              </a:rPr>
              <a:t>                 </a:t>
            </a:r>
            <a:r>
              <a:rPr lang="en-US" altLang="zh-TW" sz="1300">
                <a:solidFill>
                  <a:srgbClr val="000000"/>
                </a:solidFill>
                <a:ea typeface="PMingLiU" pitchFamily="18" charset="-120"/>
              </a:rPr>
              <a:t>3.0 mL 1 M ClSO</a:t>
            </a:r>
            <a:r>
              <a:rPr lang="en-US" altLang="zh-TW" sz="1300" baseline="-25000">
                <a:solidFill>
                  <a:srgbClr val="000000"/>
                </a:solidFill>
                <a:ea typeface="PMingLiU" pitchFamily="18" charset="-120"/>
              </a:rPr>
              <a:t>3</a:t>
            </a:r>
            <a:r>
              <a:rPr lang="en-US" altLang="zh-TW" sz="1300">
                <a:solidFill>
                  <a:srgbClr val="000000"/>
                </a:solidFill>
                <a:ea typeface="PMingLiU" pitchFamily="18" charset="-120"/>
              </a:rPr>
              <a:t>H/CH</a:t>
            </a:r>
            <a:r>
              <a:rPr lang="en-US" altLang="zh-TW" sz="1300" baseline="-25000">
                <a:solidFill>
                  <a:srgbClr val="000000"/>
                </a:solidFill>
                <a:ea typeface="PMingLiU" pitchFamily="18" charset="-120"/>
              </a:rPr>
              <a:t>3</a:t>
            </a:r>
            <a:r>
              <a:rPr lang="en-US" altLang="zh-TW" sz="1300">
                <a:solidFill>
                  <a:srgbClr val="000000"/>
                </a:solidFill>
                <a:ea typeface="PMingLiU" pitchFamily="18" charset="-120"/>
              </a:rPr>
              <a:t>COOH, </a:t>
            </a:r>
            <a:r>
              <a:rPr lang="en-US" altLang="zh-TW" sz="1300">
                <a:solidFill>
                  <a:srgbClr val="000000"/>
                </a:solidFill>
                <a:ea typeface="Batang" pitchFamily="18" charset="-127"/>
              </a:rPr>
              <a:t>60 °C</a:t>
            </a:r>
          </a:p>
        </p:txBody>
      </p:sp>
      <p:sp>
        <p:nvSpPr>
          <p:cNvPr id="2058" name="TextBox 9"/>
          <p:cNvSpPr txBox="1">
            <a:spLocks noChangeArrowheads="1"/>
          </p:cNvSpPr>
          <p:nvPr/>
        </p:nvSpPr>
        <p:spPr bwMode="auto">
          <a:xfrm>
            <a:off x="7543800" y="4648200"/>
            <a:ext cx="1452563" cy="276225"/>
          </a:xfrm>
          <a:prstGeom prst="rect">
            <a:avLst/>
          </a:prstGeom>
          <a:noFill/>
          <a:ln w="9525">
            <a:noFill/>
            <a:miter lim="800000"/>
            <a:headEnd/>
            <a:tailEnd/>
          </a:ln>
        </p:spPr>
        <p:txBody>
          <a:bodyPr wrap="none">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Awaiting XPS data</a:t>
            </a:r>
          </a:p>
        </p:txBody>
      </p:sp>
      <p:sp>
        <p:nvSpPr>
          <p:cNvPr id="11" name="Slide Number Placeholder 5"/>
          <p:cNvSpPr txBox="1">
            <a:spLocks noGrp="1"/>
          </p:cNvSpPr>
          <p:nvPr/>
        </p:nvSpPr>
        <p:spPr bwMode="auto">
          <a:xfrm>
            <a:off x="7229475" y="6600825"/>
            <a:ext cx="1905000" cy="457200"/>
          </a:xfrm>
          <a:prstGeom prst="rect">
            <a:avLst/>
          </a:prstGeom>
          <a:noFill/>
          <a:ln>
            <a:miter lim="800000"/>
            <a:headEnd/>
            <a:tailEnd/>
          </a:ln>
        </p:spPr>
        <p:txBody>
          <a:bodyPr/>
          <a:lstStyle/>
          <a:p>
            <a:pPr algn="r" eaLnBrk="0" fontAlgn="base" hangingPunct="0">
              <a:spcBef>
                <a:spcPct val="0"/>
              </a:spcBef>
              <a:spcAft>
                <a:spcPct val="0"/>
              </a:spcAft>
              <a:defRPr/>
            </a:pPr>
            <a:fld id="{58836751-F85A-4617-84E6-5E4F62B68494}" type="slidenum">
              <a:rPr lang="zh-CN" altLang="en-US" sz="1400">
                <a:solidFill>
                  <a:srgbClr val="000000"/>
                </a:solidFill>
              </a:rPr>
              <a:pPr algn="r" eaLnBrk="0" fontAlgn="base" hangingPunct="0">
                <a:spcBef>
                  <a:spcPct val="0"/>
                </a:spcBef>
                <a:spcAft>
                  <a:spcPct val="0"/>
                </a:spcAft>
                <a:defRPr/>
              </a:pPr>
              <a:t>7</a:t>
            </a:fld>
            <a:endParaRPr lang="en-US" altLang="zh-CN" sz="14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279400" y="228600"/>
            <a:ext cx="8305800" cy="519113"/>
          </a:xfrm>
          <a:prstGeom prst="rect">
            <a:avLst/>
          </a:prstGeom>
          <a:noFill/>
          <a:ln w="9525">
            <a:noFill/>
            <a:miter lim="800000"/>
            <a:headEnd/>
            <a:tailEnd/>
          </a:ln>
        </p:spPr>
        <p:txBody>
          <a:bodyPr>
            <a:spAutoFit/>
          </a:bodyPr>
          <a:lstStyle/>
          <a:p>
            <a:pPr fontAlgn="base">
              <a:spcBef>
                <a:spcPct val="0"/>
              </a:spcBef>
              <a:spcAft>
                <a:spcPct val="0"/>
              </a:spcAft>
            </a:pPr>
            <a:r>
              <a:rPr lang="en-US" altLang="zh-CN" sz="2800">
                <a:solidFill>
                  <a:srgbClr val="0000CC"/>
                </a:solidFill>
                <a:ea typeface="Batang" pitchFamily="18" charset="-127"/>
              </a:rPr>
              <a:t>Nanoparticles Transport in API Solution at 70 </a:t>
            </a:r>
            <a:r>
              <a:rPr lang="en-US" altLang="zh-CN" sz="2800">
                <a:solidFill>
                  <a:srgbClr val="0000CC"/>
                </a:solidFill>
                <a:ea typeface="Batang" pitchFamily="18" charset="-127"/>
                <a:cs typeface="Arial" pitchFamily="34" charset="0"/>
              </a:rPr>
              <a:t>ºC</a:t>
            </a:r>
          </a:p>
        </p:txBody>
      </p:sp>
      <p:sp>
        <p:nvSpPr>
          <p:cNvPr id="4100" name="Rectangle 3"/>
          <p:cNvSpPr>
            <a:spLocks noChangeArrowheads="1"/>
          </p:cNvSpPr>
          <p:nvPr/>
        </p:nvSpPr>
        <p:spPr bwMode="auto">
          <a:xfrm>
            <a:off x="762000" y="5635625"/>
            <a:ext cx="7848600" cy="1069975"/>
          </a:xfrm>
          <a:prstGeom prst="rect">
            <a:avLst/>
          </a:prstGeom>
          <a:noFill/>
          <a:ln w="9525">
            <a:noFill/>
            <a:miter lim="800000"/>
            <a:headEnd/>
            <a:tailEnd/>
          </a:ln>
        </p:spPr>
        <p:txBody>
          <a:bodyPr>
            <a:spAutoFit/>
          </a:bodyPr>
          <a:lstStyle/>
          <a:p>
            <a:pPr marL="457200" indent="-457200" fontAlgn="base">
              <a:spcBef>
                <a:spcPct val="0"/>
              </a:spcBef>
              <a:spcAft>
                <a:spcPct val="0"/>
              </a:spcAft>
              <a:buClr>
                <a:srgbClr val="FFC000"/>
              </a:buClr>
              <a:buSzPct val="100000"/>
              <a:buFont typeface="Wingdings" pitchFamily="2" charset="2"/>
              <a:buChar char="p"/>
            </a:pPr>
            <a:r>
              <a:rPr lang="en-US" altLang="zh-CN" sz="1600">
                <a:solidFill>
                  <a:srgbClr val="0000CC"/>
                </a:solidFill>
                <a:ea typeface="Batang" pitchFamily="18" charset="-127"/>
              </a:rPr>
              <a:t>More than 90% of sPVA-fCB can flow through calcite and sandstone columns at 70 ºC in API brine</a:t>
            </a:r>
          </a:p>
          <a:p>
            <a:pPr marL="457200" indent="-457200" fontAlgn="base">
              <a:spcBef>
                <a:spcPct val="0"/>
              </a:spcBef>
              <a:spcAft>
                <a:spcPct val="0"/>
              </a:spcAft>
              <a:buClr>
                <a:srgbClr val="FFC000"/>
              </a:buClr>
              <a:buSzPct val="100000"/>
              <a:buFont typeface="Wingdings" pitchFamily="2" charset="2"/>
              <a:buChar char="p"/>
            </a:pPr>
            <a:r>
              <a:rPr lang="en-US" altLang="zh-CN" sz="1600">
                <a:solidFill>
                  <a:srgbClr val="0000CC"/>
                </a:solidFill>
                <a:ea typeface="Batang" pitchFamily="18" charset="-127"/>
              </a:rPr>
              <a:t>sPVA(50 K)-fCB was dispersed in API brine (8 wt% NaCl, 2 wt% CaCl</a:t>
            </a:r>
            <a:r>
              <a:rPr lang="en-US" altLang="zh-CN" sz="1600" baseline="-25000">
                <a:solidFill>
                  <a:srgbClr val="0000CC"/>
                </a:solidFill>
                <a:ea typeface="Batang" pitchFamily="18" charset="-127"/>
              </a:rPr>
              <a:t>2</a:t>
            </a:r>
            <a:r>
              <a:rPr lang="en-US" altLang="zh-CN" sz="1600">
                <a:solidFill>
                  <a:srgbClr val="0000CC"/>
                </a:solidFill>
                <a:ea typeface="Batang" pitchFamily="18" charset="-127"/>
              </a:rPr>
              <a:t>)</a:t>
            </a:r>
          </a:p>
          <a:p>
            <a:pPr marL="457200" indent="-457200" fontAlgn="base">
              <a:spcBef>
                <a:spcPct val="0"/>
              </a:spcBef>
              <a:spcAft>
                <a:spcPct val="0"/>
              </a:spcAft>
              <a:buClr>
                <a:srgbClr val="FFC000"/>
              </a:buClr>
              <a:buSzPct val="100000"/>
              <a:buFont typeface="Wingdings" pitchFamily="2" charset="2"/>
              <a:buChar char="p"/>
            </a:pPr>
            <a:r>
              <a:rPr lang="en-US" altLang="zh-CN" sz="1600">
                <a:solidFill>
                  <a:srgbClr val="0000CC"/>
                </a:solidFill>
                <a:ea typeface="Batang" pitchFamily="18" charset="-127"/>
              </a:rPr>
              <a:t>The concentration of nanoparticles was 20 mg/L</a:t>
            </a:r>
          </a:p>
        </p:txBody>
      </p:sp>
      <p:grpSp>
        <p:nvGrpSpPr>
          <p:cNvPr id="2" name="群組 27"/>
          <p:cNvGrpSpPr>
            <a:grpSpLocks/>
          </p:cNvGrpSpPr>
          <p:nvPr/>
        </p:nvGrpSpPr>
        <p:grpSpPr bwMode="auto">
          <a:xfrm>
            <a:off x="0" y="990600"/>
            <a:ext cx="8626475" cy="4792663"/>
            <a:chOff x="0" y="846137"/>
            <a:chExt cx="8626475" cy="4792663"/>
          </a:xfrm>
        </p:grpSpPr>
        <p:grpSp>
          <p:nvGrpSpPr>
            <p:cNvPr id="3" name="群組 24"/>
            <p:cNvGrpSpPr>
              <a:grpSpLocks/>
            </p:cNvGrpSpPr>
            <p:nvPr/>
          </p:nvGrpSpPr>
          <p:grpSpPr bwMode="auto">
            <a:xfrm>
              <a:off x="0" y="846137"/>
              <a:ext cx="8626475" cy="4792663"/>
              <a:chOff x="0" y="846137"/>
              <a:chExt cx="8626475" cy="4792663"/>
            </a:xfrm>
          </p:grpSpPr>
          <p:grpSp>
            <p:nvGrpSpPr>
              <p:cNvPr id="4" name="群組 23"/>
              <p:cNvGrpSpPr>
                <a:grpSpLocks/>
              </p:cNvGrpSpPr>
              <p:nvPr/>
            </p:nvGrpSpPr>
            <p:grpSpPr bwMode="auto">
              <a:xfrm>
                <a:off x="0" y="846137"/>
                <a:ext cx="8626475" cy="4792663"/>
                <a:chOff x="382588" y="1108075"/>
                <a:chExt cx="8243887" cy="4217988"/>
              </a:xfrm>
            </p:grpSpPr>
            <p:graphicFrame>
              <p:nvGraphicFramePr>
                <p:cNvPr id="4098" name="Object 5"/>
                <p:cNvGraphicFramePr>
                  <a:graphicFrameLocks noChangeAspect="1"/>
                </p:cNvGraphicFramePr>
                <p:nvPr/>
              </p:nvGraphicFramePr>
              <p:xfrm>
                <a:off x="382588" y="1108075"/>
                <a:ext cx="8243887" cy="4217988"/>
              </p:xfrm>
              <a:graphic>
                <a:graphicData uri="http://schemas.openxmlformats.org/presentationml/2006/ole">
                  <p:oleObj spid="_x0000_s23554" name="Graph" r:id="rId4" imgW="3900960" imgH="2936160" progId="">
                    <p:embed/>
                  </p:oleObj>
                </a:graphicData>
              </a:graphic>
            </p:graphicFrame>
            <p:sp>
              <p:nvSpPr>
                <p:cNvPr id="4109" name="文字方塊 5"/>
                <p:cNvSpPr txBox="1">
                  <a:spLocks noChangeArrowheads="1"/>
                </p:cNvSpPr>
                <p:nvPr/>
              </p:nvSpPr>
              <p:spPr bwMode="auto">
                <a:xfrm>
                  <a:off x="2667331" y="3581026"/>
                  <a:ext cx="1218226" cy="241706"/>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HsPVA-fCB</a:t>
                  </a:r>
                  <a:endParaRPr lang="zh-TW" altLang="en-US" sz="1200">
                    <a:solidFill>
                      <a:srgbClr val="000000"/>
                    </a:solidFill>
                    <a:ea typeface="Batang" pitchFamily="18" charset="-127"/>
                  </a:endParaRPr>
                </a:p>
              </p:txBody>
            </p:sp>
            <p:sp>
              <p:nvSpPr>
                <p:cNvPr id="4110" name="文字方塊 6"/>
                <p:cNvSpPr txBox="1">
                  <a:spLocks noChangeArrowheads="1"/>
                </p:cNvSpPr>
                <p:nvPr/>
              </p:nvSpPr>
              <p:spPr bwMode="auto">
                <a:xfrm>
                  <a:off x="2743186" y="2161524"/>
                  <a:ext cx="1219743" cy="241707"/>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LsPVA-fCB</a:t>
                  </a:r>
                  <a:endParaRPr lang="zh-TW" altLang="en-US" sz="1200">
                    <a:solidFill>
                      <a:srgbClr val="000000"/>
                    </a:solidFill>
                    <a:ea typeface="Batang" pitchFamily="18" charset="-127"/>
                  </a:endParaRPr>
                </a:p>
              </p:txBody>
            </p:sp>
            <p:sp>
              <p:nvSpPr>
                <p:cNvPr id="4111" name="文字方塊 7"/>
                <p:cNvSpPr txBox="1">
                  <a:spLocks noChangeArrowheads="1"/>
                </p:cNvSpPr>
                <p:nvPr/>
              </p:nvSpPr>
              <p:spPr bwMode="auto">
                <a:xfrm>
                  <a:off x="3504767" y="3810158"/>
                  <a:ext cx="1219743" cy="241707"/>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PVA-fCB</a:t>
                  </a:r>
                  <a:endParaRPr lang="zh-TW" altLang="en-US" sz="1200">
                    <a:solidFill>
                      <a:srgbClr val="000000"/>
                    </a:solidFill>
                    <a:ea typeface="Batang" pitchFamily="18" charset="-127"/>
                  </a:endParaRPr>
                </a:p>
              </p:txBody>
            </p:sp>
            <p:cxnSp>
              <p:nvCxnSpPr>
                <p:cNvPr id="10" name="直線單箭頭接點 9"/>
                <p:cNvCxnSpPr/>
                <p:nvPr/>
              </p:nvCxnSpPr>
              <p:spPr>
                <a:xfrm rot="16200000" flipV="1">
                  <a:off x="3010373" y="1866752"/>
                  <a:ext cx="304578" cy="229081"/>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rot="10800000" flipV="1">
                  <a:off x="2819040" y="3887001"/>
                  <a:ext cx="304936" cy="227735"/>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rot="10800000" flipV="1">
                  <a:off x="3428912" y="3962447"/>
                  <a:ext cx="304936" cy="229132"/>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16200000" flipV="1">
                  <a:off x="5981601" y="1790667"/>
                  <a:ext cx="304578" cy="227564"/>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4116" name="文字方塊 16"/>
                <p:cNvSpPr txBox="1">
                  <a:spLocks noChangeArrowheads="1"/>
                </p:cNvSpPr>
                <p:nvPr/>
              </p:nvSpPr>
              <p:spPr bwMode="auto">
                <a:xfrm>
                  <a:off x="5791027" y="2084681"/>
                  <a:ext cx="1219743" cy="241707"/>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LsPVA-fCB</a:t>
                  </a:r>
                  <a:endParaRPr lang="zh-TW" altLang="en-US" sz="1200">
                    <a:solidFill>
                      <a:srgbClr val="000000"/>
                    </a:solidFill>
                    <a:ea typeface="Batang" pitchFamily="18" charset="-127"/>
                  </a:endParaRPr>
                </a:p>
              </p:txBody>
            </p:sp>
            <p:cxnSp>
              <p:nvCxnSpPr>
                <p:cNvPr id="18" name="直線單箭頭接點 17"/>
                <p:cNvCxnSpPr/>
                <p:nvPr/>
              </p:nvCxnSpPr>
              <p:spPr>
                <a:xfrm rot="10800000" flipV="1">
                  <a:off x="6705834" y="3810158"/>
                  <a:ext cx="304936" cy="229132"/>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10800000" flipV="1">
                  <a:off x="5639318" y="3887001"/>
                  <a:ext cx="304935" cy="227735"/>
                </a:xfrm>
                <a:prstGeom prst="straightConnector1">
                  <a:avLst/>
                </a:prstGeom>
                <a:ln w="127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4119" name="文字方塊 19"/>
                <p:cNvSpPr txBox="1">
                  <a:spLocks noChangeArrowheads="1"/>
                </p:cNvSpPr>
                <p:nvPr/>
              </p:nvSpPr>
              <p:spPr bwMode="auto">
                <a:xfrm>
                  <a:off x="5561946" y="3608969"/>
                  <a:ext cx="1219743" cy="241706"/>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PVA-fCB</a:t>
                  </a:r>
                  <a:endParaRPr lang="zh-TW" altLang="en-US" sz="1200">
                    <a:solidFill>
                      <a:srgbClr val="000000"/>
                    </a:solidFill>
                    <a:ea typeface="Batang" pitchFamily="18" charset="-127"/>
                  </a:endParaRPr>
                </a:p>
              </p:txBody>
            </p:sp>
            <p:sp>
              <p:nvSpPr>
                <p:cNvPr id="4120" name="文字方塊 20"/>
                <p:cNvSpPr txBox="1">
                  <a:spLocks noChangeArrowheads="1"/>
                </p:cNvSpPr>
                <p:nvPr/>
              </p:nvSpPr>
              <p:spPr bwMode="auto">
                <a:xfrm>
                  <a:off x="6857544" y="3581026"/>
                  <a:ext cx="1219743" cy="241706"/>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200">
                      <a:solidFill>
                        <a:srgbClr val="000000"/>
                      </a:solidFill>
                      <a:ea typeface="Batang" pitchFamily="18" charset="-127"/>
                    </a:rPr>
                    <a:t>HsPVA-fCB</a:t>
                  </a:r>
                  <a:endParaRPr lang="zh-TW" altLang="en-US" sz="1200">
                    <a:solidFill>
                      <a:srgbClr val="000000"/>
                    </a:solidFill>
                    <a:ea typeface="Batang" pitchFamily="18" charset="-127"/>
                  </a:endParaRPr>
                </a:p>
              </p:txBody>
            </p:sp>
            <p:sp>
              <p:nvSpPr>
                <p:cNvPr id="4121" name="文字方塊 21"/>
                <p:cNvSpPr txBox="1">
                  <a:spLocks noChangeArrowheads="1"/>
                </p:cNvSpPr>
                <p:nvPr/>
              </p:nvSpPr>
              <p:spPr bwMode="auto">
                <a:xfrm>
                  <a:off x="2743186" y="2906204"/>
                  <a:ext cx="1219743" cy="455470"/>
                </a:xfrm>
                <a:prstGeom prst="rect">
                  <a:avLst/>
                </a:prstGeom>
                <a:solidFill>
                  <a:schemeClr val="bg1"/>
                </a:solid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400" b="1">
                      <a:solidFill>
                        <a:srgbClr val="000000"/>
                      </a:solidFill>
                      <a:ea typeface="Batang" pitchFamily="18" charset="-127"/>
                    </a:rPr>
                    <a:t>Calcite columns</a:t>
                  </a:r>
                  <a:endParaRPr lang="zh-TW" altLang="en-US" sz="1400" b="1">
                    <a:solidFill>
                      <a:srgbClr val="000000"/>
                    </a:solidFill>
                    <a:ea typeface="Batang" pitchFamily="18" charset="-127"/>
                  </a:endParaRPr>
                </a:p>
              </p:txBody>
            </p:sp>
            <p:sp>
              <p:nvSpPr>
                <p:cNvPr id="4122" name="文字方塊 22"/>
                <p:cNvSpPr txBox="1">
                  <a:spLocks noChangeArrowheads="1"/>
                </p:cNvSpPr>
                <p:nvPr/>
              </p:nvSpPr>
              <p:spPr bwMode="auto">
                <a:xfrm>
                  <a:off x="5944253" y="2895027"/>
                  <a:ext cx="1447308" cy="455470"/>
                </a:xfrm>
                <a:prstGeom prst="rect">
                  <a:avLst/>
                </a:prstGeom>
                <a:solidFill>
                  <a:schemeClr val="bg1"/>
                </a:solid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sz="1400" b="1">
                      <a:solidFill>
                        <a:srgbClr val="000000"/>
                      </a:solidFill>
                      <a:ea typeface="Batang" pitchFamily="18" charset="-127"/>
                    </a:rPr>
                    <a:t>Sandstone columns</a:t>
                  </a:r>
                  <a:endParaRPr lang="zh-TW" altLang="en-US" sz="1400" b="1">
                    <a:solidFill>
                      <a:srgbClr val="000000"/>
                    </a:solidFill>
                    <a:ea typeface="Batang" pitchFamily="18" charset="-127"/>
                  </a:endParaRPr>
                </a:p>
              </p:txBody>
            </p:sp>
          </p:grpSp>
          <p:sp>
            <p:nvSpPr>
              <p:cNvPr id="5" name="矩形 4"/>
              <p:cNvSpPr/>
              <p:nvPr/>
            </p:nvSpPr>
            <p:spPr>
              <a:xfrm>
                <a:off x="533400" y="876300"/>
                <a:ext cx="72390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
                  </a:spcAft>
                  <a:buClr>
                    <a:srgbClr val="FF9900"/>
                  </a:buClr>
                  <a:buSzPct val="100000"/>
                  <a:buFont typeface="Times New Roman" pitchFamily="18" charset="0"/>
                  <a:buChar char="─"/>
                  <a:defRPr/>
                </a:pPr>
                <a:endParaRPr lang="zh-TW" altLang="en-US" sz="1200">
                  <a:solidFill>
                    <a:srgbClr val="FFFFFF"/>
                  </a:solidFill>
                </a:endParaRPr>
              </a:p>
            </p:txBody>
          </p:sp>
        </p:grpSp>
        <p:sp>
          <p:nvSpPr>
            <p:cNvPr id="4105" name="文字方塊 25"/>
            <p:cNvSpPr txBox="1">
              <a:spLocks noChangeArrowheads="1"/>
            </p:cNvSpPr>
            <p:nvPr/>
          </p:nvSpPr>
          <p:spPr bwMode="auto">
            <a:xfrm>
              <a:off x="1524000" y="5181600"/>
              <a:ext cx="2667000" cy="366712"/>
            </a:xfrm>
            <a:prstGeom prst="rect">
              <a:avLst/>
            </a:prstGeom>
            <a:solidFill>
              <a:schemeClr val="bg1"/>
            </a:solid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a:solidFill>
                    <a:srgbClr val="000000"/>
                  </a:solidFill>
                  <a:ea typeface="Batang" pitchFamily="18" charset="-127"/>
                </a:rPr>
                <a:t>No. of pore volume</a:t>
              </a:r>
              <a:endParaRPr lang="zh-TW" altLang="en-US">
                <a:solidFill>
                  <a:srgbClr val="000000"/>
                </a:solidFill>
                <a:ea typeface="Batang" pitchFamily="18" charset="-127"/>
              </a:endParaRPr>
            </a:p>
          </p:txBody>
        </p:sp>
        <p:sp>
          <p:nvSpPr>
            <p:cNvPr id="4106" name="文字方塊 26"/>
            <p:cNvSpPr txBox="1">
              <a:spLocks noChangeArrowheads="1"/>
            </p:cNvSpPr>
            <p:nvPr/>
          </p:nvSpPr>
          <p:spPr bwMode="auto">
            <a:xfrm>
              <a:off x="5029200" y="5181600"/>
              <a:ext cx="2667000" cy="366712"/>
            </a:xfrm>
            <a:prstGeom prst="rect">
              <a:avLst/>
            </a:prstGeom>
            <a:solidFill>
              <a:schemeClr val="bg1"/>
            </a:solid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TW">
                  <a:solidFill>
                    <a:srgbClr val="000000"/>
                  </a:solidFill>
                  <a:ea typeface="Batang" pitchFamily="18" charset="-127"/>
                </a:rPr>
                <a:t>No. of pore volume</a:t>
              </a:r>
              <a:endParaRPr lang="zh-TW" altLang="en-US">
                <a:solidFill>
                  <a:srgbClr val="000000"/>
                </a:solidFill>
                <a:ea typeface="Batang" pitchFamily="18" charset="-127"/>
              </a:endParaRPr>
            </a:p>
          </p:txBody>
        </p:sp>
      </p:grpSp>
      <p:cxnSp>
        <p:nvCxnSpPr>
          <p:cNvPr id="30" name="直線接點 29"/>
          <p:cNvCxnSpPr/>
          <p:nvPr/>
        </p:nvCxnSpPr>
        <p:spPr>
          <a:xfrm>
            <a:off x="381000" y="838200"/>
            <a:ext cx="838200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6" name="Slide Number Placeholder 5"/>
          <p:cNvSpPr txBox="1">
            <a:spLocks noGrp="1"/>
          </p:cNvSpPr>
          <p:nvPr/>
        </p:nvSpPr>
        <p:spPr bwMode="auto">
          <a:xfrm>
            <a:off x="7229475" y="6600825"/>
            <a:ext cx="1905000" cy="457200"/>
          </a:xfrm>
          <a:prstGeom prst="rect">
            <a:avLst/>
          </a:prstGeom>
          <a:noFill/>
          <a:ln>
            <a:miter lim="800000"/>
            <a:headEnd/>
            <a:tailEnd/>
          </a:ln>
        </p:spPr>
        <p:txBody>
          <a:bodyPr/>
          <a:lstStyle/>
          <a:p>
            <a:pPr algn="r" eaLnBrk="0" fontAlgn="base" hangingPunct="0">
              <a:spcBef>
                <a:spcPct val="0"/>
              </a:spcBef>
              <a:spcAft>
                <a:spcPct val="0"/>
              </a:spcAft>
              <a:defRPr/>
            </a:pPr>
            <a:fld id="{9DC86C19-9815-48F5-9C42-08413438D744}" type="slidenum">
              <a:rPr lang="zh-CN" altLang="en-US" sz="1400">
                <a:solidFill>
                  <a:srgbClr val="000000"/>
                </a:solidFill>
              </a:rPr>
              <a:pPr algn="r" eaLnBrk="0" fontAlgn="base" hangingPunct="0">
                <a:spcBef>
                  <a:spcPct val="0"/>
                </a:spcBef>
                <a:spcAft>
                  <a:spcPct val="0"/>
                </a:spcAft>
                <a:defRPr/>
              </a:pPr>
              <a:t>8</a:t>
            </a:fld>
            <a:endParaRPr lang="en-US" altLang="zh-CN" sz="1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ChangeArrowheads="1"/>
          </p:cNvSpPr>
          <p:nvPr/>
        </p:nvSpPr>
        <p:spPr bwMode="auto">
          <a:xfrm>
            <a:off x="307975" y="279400"/>
            <a:ext cx="9051925" cy="762000"/>
          </a:xfrm>
          <a:prstGeom prst="rect">
            <a:avLst/>
          </a:prstGeom>
          <a:noFill/>
          <a:ln w="12700">
            <a:noFill/>
            <a:miter lim="800000"/>
            <a:headEnd/>
            <a:tailEnd/>
          </a:ln>
        </p:spPr>
        <p:txBody>
          <a:bodyPr lIns="90488" tIns="44450" rIns="90488" bIns="44450"/>
          <a:lstStyle/>
          <a:p>
            <a:pPr fontAlgn="base">
              <a:spcBef>
                <a:spcPct val="0"/>
              </a:spcBef>
              <a:spcAft>
                <a:spcPct val="0"/>
              </a:spcAft>
            </a:pPr>
            <a:r>
              <a:rPr lang="en-US" altLang="zh-CN" sz="3200">
                <a:solidFill>
                  <a:srgbClr val="0000CC"/>
                </a:solidFill>
                <a:ea typeface="Batang" pitchFamily="18" charset="-127"/>
              </a:rPr>
              <a:t>Apparatus for Breakthrough Study</a:t>
            </a:r>
          </a:p>
          <a:p>
            <a:pPr fontAlgn="base">
              <a:spcBef>
                <a:spcPct val="0"/>
              </a:spcBef>
              <a:spcAft>
                <a:spcPct val="0"/>
              </a:spcAft>
            </a:pPr>
            <a:r>
              <a:rPr lang="en-US" altLang="zh-CN" sz="3200">
                <a:solidFill>
                  <a:srgbClr val="0000CC"/>
                </a:solidFill>
                <a:ea typeface="Batang" pitchFamily="18" charset="-127"/>
              </a:rPr>
              <a:t> </a:t>
            </a:r>
          </a:p>
        </p:txBody>
      </p:sp>
      <p:sp>
        <p:nvSpPr>
          <p:cNvPr id="45059" name="Rectangle 41"/>
          <p:cNvSpPr>
            <a:spLocks noChangeArrowheads="1"/>
          </p:cNvSpPr>
          <p:nvPr/>
        </p:nvSpPr>
        <p:spPr bwMode="auto">
          <a:xfrm>
            <a:off x="1511300" y="2714625"/>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0" name="Rectangle 42"/>
          <p:cNvSpPr>
            <a:spLocks noChangeArrowheads="1"/>
          </p:cNvSpPr>
          <p:nvPr/>
        </p:nvSpPr>
        <p:spPr bwMode="auto">
          <a:xfrm>
            <a:off x="1511300" y="2714625"/>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1" name="Rectangle 43"/>
          <p:cNvSpPr>
            <a:spLocks noChangeArrowheads="1"/>
          </p:cNvSpPr>
          <p:nvPr/>
        </p:nvSpPr>
        <p:spPr bwMode="auto">
          <a:xfrm>
            <a:off x="1511300" y="2714625"/>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2" name="Rectangle 44"/>
          <p:cNvSpPr>
            <a:spLocks noChangeArrowheads="1"/>
          </p:cNvSpPr>
          <p:nvPr/>
        </p:nvSpPr>
        <p:spPr bwMode="auto">
          <a:xfrm>
            <a:off x="1511300" y="2728913"/>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3" name="Rectangle 45"/>
          <p:cNvSpPr>
            <a:spLocks noChangeArrowheads="1"/>
          </p:cNvSpPr>
          <p:nvPr/>
        </p:nvSpPr>
        <p:spPr bwMode="auto">
          <a:xfrm>
            <a:off x="1511300" y="2805113"/>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4" name="Rectangle 46"/>
          <p:cNvSpPr>
            <a:spLocks noChangeArrowheads="1"/>
          </p:cNvSpPr>
          <p:nvPr/>
        </p:nvSpPr>
        <p:spPr bwMode="auto">
          <a:xfrm>
            <a:off x="1511300" y="2805113"/>
            <a:ext cx="9144000" cy="0"/>
          </a:xfrm>
          <a:prstGeom prst="rect">
            <a:avLst/>
          </a:prstGeom>
          <a:noFill/>
          <a:ln w="12700">
            <a:noFill/>
            <a:miter lim="800000"/>
            <a:headEnd/>
            <a:tailEnd/>
          </a:ln>
        </p:spPr>
        <p:txBody>
          <a:bodyPr wrap="none" lIns="90488" tIns="44450" rIns="90488" bIns="44450" anchor="ctr">
            <a:spAutoFit/>
          </a:bodyPr>
          <a:lstStyle/>
          <a:p>
            <a:pPr algn="ctr" fontAlgn="base">
              <a:spcBef>
                <a:spcPct val="0"/>
              </a:spcBef>
              <a:spcAft>
                <a:spcPct val="5000"/>
              </a:spcAft>
              <a:buClr>
                <a:srgbClr val="FF9900"/>
              </a:buClr>
              <a:buSzPct val="100000"/>
              <a:buFont typeface="Times New Roman" pitchFamily="18" charset="0"/>
              <a:buChar char="─"/>
            </a:pPr>
            <a:endParaRPr lang="zh-CN" altLang="en-US" sz="1200">
              <a:solidFill>
                <a:srgbClr val="000000"/>
              </a:solidFill>
              <a:ea typeface="Batang" pitchFamily="18" charset="-127"/>
            </a:endParaRPr>
          </a:p>
        </p:txBody>
      </p:sp>
      <p:sp>
        <p:nvSpPr>
          <p:cNvPr id="45065" name="Freeform 292"/>
          <p:cNvSpPr>
            <a:spLocks/>
          </p:cNvSpPr>
          <p:nvPr/>
        </p:nvSpPr>
        <p:spPr bwMode="auto">
          <a:xfrm>
            <a:off x="247650" y="4546600"/>
            <a:ext cx="338138" cy="765175"/>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66" name="Line 291"/>
          <p:cNvSpPr>
            <a:spLocks noChangeShapeType="1"/>
          </p:cNvSpPr>
          <p:nvPr/>
        </p:nvSpPr>
        <p:spPr bwMode="auto">
          <a:xfrm flipV="1">
            <a:off x="385763" y="4546600"/>
            <a:ext cx="200025" cy="150813"/>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67" name="Freeform 290"/>
          <p:cNvSpPr>
            <a:spLocks/>
          </p:cNvSpPr>
          <p:nvPr/>
        </p:nvSpPr>
        <p:spPr bwMode="auto">
          <a:xfrm>
            <a:off x="247650" y="5160963"/>
            <a:ext cx="2193925" cy="150812"/>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68" name="Line 289"/>
          <p:cNvSpPr>
            <a:spLocks noChangeShapeType="1"/>
          </p:cNvSpPr>
          <p:nvPr/>
        </p:nvSpPr>
        <p:spPr bwMode="auto">
          <a:xfrm flipV="1">
            <a:off x="247650" y="5160963"/>
            <a:ext cx="200025" cy="150812"/>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69" name="Freeform 288"/>
          <p:cNvSpPr>
            <a:spLocks/>
          </p:cNvSpPr>
          <p:nvPr/>
        </p:nvSpPr>
        <p:spPr bwMode="auto">
          <a:xfrm>
            <a:off x="2103438" y="4546600"/>
            <a:ext cx="338137" cy="765175"/>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0" name="Line 287"/>
          <p:cNvSpPr>
            <a:spLocks noChangeShapeType="1"/>
          </p:cNvSpPr>
          <p:nvPr/>
        </p:nvSpPr>
        <p:spPr bwMode="auto">
          <a:xfrm flipV="1">
            <a:off x="2239963" y="5160963"/>
            <a:ext cx="201612" cy="150812"/>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1" name="Freeform 286"/>
          <p:cNvSpPr>
            <a:spLocks/>
          </p:cNvSpPr>
          <p:nvPr/>
        </p:nvSpPr>
        <p:spPr bwMode="auto">
          <a:xfrm>
            <a:off x="385763" y="4546600"/>
            <a:ext cx="1917700" cy="150813"/>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2" name="Line 285"/>
          <p:cNvSpPr>
            <a:spLocks noChangeShapeType="1"/>
          </p:cNvSpPr>
          <p:nvPr/>
        </p:nvSpPr>
        <p:spPr bwMode="auto">
          <a:xfrm flipV="1">
            <a:off x="2103438" y="4546600"/>
            <a:ext cx="200025" cy="150813"/>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3" name="Line 284"/>
          <p:cNvSpPr>
            <a:spLocks noChangeShapeType="1"/>
          </p:cNvSpPr>
          <p:nvPr/>
        </p:nvSpPr>
        <p:spPr bwMode="auto">
          <a:xfrm flipH="1" flipV="1">
            <a:off x="2103438" y="4697413"/>
            <a:ext cx="136525" cy="614362"/>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4" name="Line 283"/>
          <p:cNvSpPr>
            <a:spLocks noChangeShapeType="1"/>
          </p:cNvSpPr>
          <p:nvPr/>
        </p:nvSpPr>
        <p:spPr bwMode="auto">
          <a:xfrm flipH="1">
            <a:off x="385763" y="4697413"/>
            <a:ext cx="1717675" cy="1587"/>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5" name="Line 282"/>
          <p:cNvSpPr>
            <a:spLocks noChangeShapeType="1"/>
          </p:cNvSpPr>
          <p:nvPr/>
        </p:nvSpPr>
        <p:spPr bwMode="auto">
          <a:xfrm flipH="1">
            <a:off x="247650" y="4697413"/>
            <a:ext cx="138113" cy="614362"/>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6" name="Line 281"/>
          <p:cNvSpPr>
            <a:spLocks noChangeShapeType="1"/>
          </p:cNvSpPr>
          <p:nvPr/>
        </p:nvSpPr>
        <p:spPr bwMode="auto">
          <a:xfrm>
            <a:off x="247650" y="5311775"/>
            <a:ext cx="1992313" cy="158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7" name="Freeform 280"/>
          <p:cNvSpPr>
            <a:spLocks/>
          </p:cNvSpPr>
          <p:nvPr/>
        </p:nvSpPr>
        <p:spPr bwMode="auto">
          <a:xfrm>
            <a:off x="647700" y="5043488"/>
            <a:ext cx="198438"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8" name="Freeform 279"/>
          <p:cNvSpPr>
            <a:spLocks/>
          </p:cNvSpPr>
          <p:nvPr/>
        </p:nvSpPr>
        <p:spPr bwMode="auto">
          <a:xfrm>
            <a:off x="647700" y="5043488"/>
            <a:ext cx="198438"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79" name="Freeform 278"/>
          <p:cNvSpPr>
            <a:spLocks/>
          </p:cNvSpPr>
          <p:nvPr/>
        </p:nvSpPr>
        <p:spPr bwMode="auto">
          <a:xfrm>
            <a:off x="104616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0" name="Freeform 277"/>
          <p:cNvSpPr>
            <a:spLocks/>
          </p:cNvSpPr>
          <p:nvPr/>
        </p:nvSpPr>
        <p:spPr bwMode="auto">
          <a:xfrm>
            <a:off x="104616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1" name="Freeform 276"/>
          <p:cNvSpPr>
            <a:spLocks/>
          </p:cNvSpPr>
          <p:nvPr/>
        </p:nvSpPr>
        <p:spPr bwMode="auto">
          <a:xfrm>
            <a:off x="134461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2" name="Freeform 275"/>
          <p:cNvSpPr>
            <a:spLocks/>
          </p:cNvSpPr>
          <p:nvPr/>
        </p:nvSpPr>
        <p:spPr bwMode="auto">
          <a:xfrm>
            <a:off x="134461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3" name="Freeform 274"/>
          <p:cNvSpPr>
            <a:spLocks/>
          </p:cNvSpPr>
          <p:nvPr/>
        </p:nvSpPr>
        <p:spPr bwMode="auto">
          <a:xfrm>
            <a:off x="1743075" y="5043488"/>
            <a:ext cx="200025"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4" name="Freeform 273"/>
          <p:cNvSpPr>
            <a:spLocks/>
          </p:cNvSpPr>
          <p:nvPr/>
        </p:nvSpPr>
        <p:spPr bwMode="auto">
          <a:xfrm>
            <a:off x="1743075" y="5043488"/>
            <a:ext cx="200025"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85" name="Rectangle 272"/>
          <p:cNvSpPr>
            <a:spLocks noChangeArrowheads="1"/>
          </p:cNvSpPr>
          <p:nvPr/>
        </p:nvSpPr>
        <p:spPr bwMode="auto">
          <a:xfrm>
            <a:off x="2192338" y="4165600"/>
            <a:ext cx="1108075" cy="307975"/>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86" name="Rectangle 271"/>
          <p:cNvSpPr>
            <a:spLocks noChangeArrowheads="1"/>
          </p:cNvSpPr>
          <p:nvPr/>
        </p:nvSpPr>
        <p:spPr bwMode="auto">
          <a:xfrm>
            <a:off x="3300413" y="4227513"/>
            <a:ext cx="149225" cy="190500"/>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87" name="Rectangle 270"/>
          <p:cNvSpPr>
            <a:spLocks noChangeArrowheads="1"/>
          </p:cNvSpPr>
          <p:nvPr/>
        </p:nvSpPr>
        <p:spPr bwMode="auto">
          <a:xfrm>
            <a:off x="1671638" y="4213225"/>
            <a:ext cx="1090612" cy="2317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88" name="Rectangle 268"/>
          <p:cNvSpPr>
            <a:spLocks noChangeArrowheads="1"/>
          </p:cNvSpPr>
          <p:nvPr/>
        </p:nvSpPr>
        <p:spPr bwMode="auto">
          <a:xfrm>
            <a:off x="1671638" y="4213225"/>
            <a:ext cx="1090612" cy="2317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89" name="Rectangle 267"/>
          <p:cNvSpPr>
            <a:spLocks noChangeArrowheads="1"/>
          </p:cNvSpPr>
          <p:nvPr/>
        </p:nvSpPr>
        <p:spPr bwMode="auto">
          <a:xfrm>
            <a:off x="1673225" y="4213225"/>
            <a:ext cx="1090613" cy="23177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90" name="Line 266"/>
          <p:cNvSpPr>
            <a:spLocks noChangeShapeType="1"/>
          </p:cNvSpPr>
          <p:nvPr/>
        </p:nvSpPr>
        <p:spPr bwMode="auto">
          <a:xfrm flipH="1">
            <a:off x="1344613" y="4313238"/>
            <a:ext cx="398462" cy="0"/>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91" name="Rectangle 265"/>
          <p:cNvSpPr>
            <a:spLocks noChangeArrowheads="1"/>
          </p:cNvSpPr>
          <p:nvPr/>
        </p:nvSpPr>
        <p:spPr bwMode="auto">
          <a:xfrm>
            <a:off x="1195388" y="4159250"/>
            <a:ext cx="98425" cy="346075"/>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92" name="Rectangle 264"/>
          <p:cNvSpPr>
            <a:spLocks noChangeArrowheads="1"/>
          </p:cNvSpPr>
          <p:nvPr/>
        </p:nvSpPr>
        <p:spPr bwMode="auto">
          <a:xfrm>
            <a:off x="1195388" y="4159250"/>
            <a:ext cx="98425" cy="346075"/>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93" name="Rectangle 263"/>
          <p:cNvSpPr>
            <a:spLocks noChangeArrowheads="1"/>
          </p:cNvSpPr>
          <p:nvPr/>
        </p:nvSpPr>
        <p:spPr bwMode="auto">
          <a:xfrm>
            <a:off x="1293813" y="4270375"/>
            <a:ext cx="50800" cy="11430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94" name="Rectangle 262"/>
          <p:cNvSpPr>
            <a:spLocks noChangeArrowheads="1"/>
          </p:cNvSpPr>
          <p:nvPr/>
        </p:nvSpPr>
        <p:spPr bwMode="auto">
          <a:xfrm>
            <a:off x="1293813" y="4270375"/>
            <a:ext cx="50800" cy="114300"/>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095" name="Freeform 261"/>
          <p:cNvSpPr>
            <a:spLocks/>
          </p:cNvSpPr>
          <p:nvPr/>
        </p:nvSpPr>
        <p:spPr bwMode="auto">
          <a:xfrm>
            <a:off x="396875" y="4046538"/>
            <a:ext cx="200025" cy="650875"/>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96" name="Line 260"/>
          <p:cNvSpPr>
            <a:spLocks noChangeShapeType="1"/>
          </p:cNvSpPr>
          <p:nvPr/>
        </p:nvSpPr>
        <p:spPr bwMode="auto">
          <a:xfrm flipV="1">
            <a:off x="396875" y="4046538"/>
            <a:ext cx="200025" cy="152400"/>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97" name="Freeform 259"/>
          <p:cNvSpPr>
            <a:spLocks/>
          </p:cNvSpPr>
          <p:nvPr/>
        </p:nvSpPr>
        <p:spPr bwMode="auto">
          <a:xfrm>
            <a:off x="396875" y="4546600"/>
            <a:ext cx="349250" cy="150813"/>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98" name="Line 258"/>
          <p:cNvSpPr>
            <a:spLocks noChangeShapeType="1"/>
          </p:cNvSpPr>
          <p:nvPr/>
        </p:nvSpPr>
        <p:spPr bwMode="auto">
          <a:xfrm flipV="1">
            <a:off x="396875" y="4546600"/>
            <a:ext cx="200025" cy="150813"/>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099" name="Freeform 257"/>
          <p:cNvSpPr>
            <a:spLocks/>
          </p:cNvSpPr>
          <p:nvPr/>
        </p:nvSpPr>
        <p:spPr bwMode="auto">
          <a:xfrm>
            <a:off x="546100" y="4046538"/>
            <a:ext cx="200025" cy="650875"/>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0" name="Line 256"/>
          <p:cNvSpPr>
            <a:spLocks noChangeShapeType="1"/>
          </p:cNvSpPr>
          <p:nvPr/>
        </p:nvSpPr>
        <p:spPr bwMode="auto">
          <a:xfrm flipV="1">
            <a:off x="546100" y="4546600"/>
            <a:ext cx="200025" cy="150813"/>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1" name="Freeform 255"/>
          <p:cNvSpPr>
            <a:spLocks/>
          </p:cNvSpPr>
          <p:nvPr/>
        </p:nvSpPr>
        <p:spPr bwMode="auto">
          <a:xfrm>
            <a:off x="396875" y="4046538"/>
            <a:ext cx="349250" cy="152400"/>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2" name="Line 254"/>
          <p:cNvSpPr>
            <a:spLocks noChangeShapeType="1"/>
          </p:cNvSpPr>
          <p:nvPr/>
        </p:nvSpPr>
        <p:spPr bwMode="auto">
          <a:xfrm flipV="1">
            <a:off x="546100" y="4046538"/>
            <a:ext cx="200025" cy="152400"/>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3" name="Line 253"/>
          <p:cNvSpPr>
            <a:spLocks noChangeShapeType="1"/>
          </p:cNvSpPr>
          <p:nvPr/>
        </p:nvSpPr>
        <p:spPr bwMode="auto">
          <a:xfrm>
            <a:off x="396875" y="4198938"/>
            <a:ext cx="1588" cy="498475"/>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4" name="Line 252"/>
          <p:cNvSpPr>
            <a:spLocks noChangeShapeType="1"/>
          </p:cNvSpPr>
          <p:nvPr/>
        </p:nvSpPr>
        <p:spPr bwMode="auto">
          <a:xfrm>
            <a:off x="396875" y="4697413"/>
            <a:ext cx="149225" cy="1587"/>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5" name="Line 251"/>
          <p:cNvSpPr>
            <a:spLocks noChangeShapeType="1"/>
          </p:cNvSpPr>
          <p:nvPr/>
        </p:nvSpPr>
        <p:spPr bwMode="auto">
          <a:xfrm flipV="1">
            <a:off x="546100" y="4198938"/>
            <a:ext cx="1588" cy="498475"/>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6" name="Line 250"/>
          <p:cNvSpPr>
            <a:spLocks noChangeShapeType="1"/>
          </p:cNvSpPr>
          <p:nvPr/>
        </p:nvSpPr>
        <p:spPr bwMode="auto">
          <a:xfrm flipH="1">
            <a:off x="396875" y="4198938"/>
            <a:ext cx="149225" cy="0"/>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07" name="Rectangle 249"/>
          <p:cNvSpPr>
            <a:spLocks noChangeArrowheads="1"/>
          </p:cNvSpPr>
          <p:nvPr/>
        </p:nvSpPr>
        <p:spPr bwMode="auto">
          <a:xfrm>
            <a:off x="625475" y="4254500"/>
            <a:ext cx="549275" cy="115888"/>
          </a:xfrm>
          <a:prstGeom prst="rect">
            <a:avLst/>
          </a:prstGeom>
          <a:blipFill dpi="0" rotWithShape="0">
            <a:blip r:embed="rId3"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08" name="Rectangle 248"/>
          <p:cNvSpPr>
            <a:spLocks noChangeArrowheads="1"/>
          </p:cNvSpPr>
          <p:nvPr/>
        </p:nvSpPr>
        <p:spPr bwMode="auto">
          <a:xfrm>
            <a:off x="625475" y="4254500"/>
            <a:ext cx="549275" cy="1158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09" name="Freeform 247"/>
          <p:cNvSpPr>
            <a:spLocks/>
          </p:cNvSpPr>
          <p:nvPr/>
        </p:nvSpPr>
        <p:spPr bwMode="auto">
          <a:xfrm>
            <a:off x="1543050" y="4392613"/>
            <a:ext cx="200025" cy="266700"/>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0" name="Line 246"/>
          <p:cNvSpPr>
            <a:spLocks noChangeShapeType="1"/>
          </p:cNvSpPr>
          <p:nvPr/>
        </p:nvSpPr>
        <p:spPr bwMode="auto">
          <a:xfrm flipV="1">
            <a:off x="1543050" y="4392613"/>
            <a:ext cx="200025" cy="150812"/>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1" name="Freeform 245"/>
          <p:cNvSpPr>
            <a:spLocks/>
          </p:cNvSpPr>
          <p:nvPr/>
        </p:nvSpPr>
        <p:spPr bwMode="auto">
          <a:xfrm>
            <a:off x="1543050" y="4506913"/>
            <a:ext cx="349250" cy="152400"/>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2" name="Line 244"/>
          <p:cNvSpPr>
            <a:spLocks noChangeShapeType="1"/>
          </p:cNvSpPr>
          <p:nvPr/>
        </p:nvSpPr>
        <p:spPr bwMode="auto">
          <a:xfrm flipV="1">
            <a:off x="1543050" y="4506913"/>
            <a:ext cx="200025" cy="152400"/>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3" name="Freeform 243"/>
          <p:cNvSpPr>
            <a:spLocks/>
          </p:cNvSpPr>
          <p:nvPr/>
        </p:nvSpPr>
        <p:spPr bwMode="auto">
          <a:xfrm>
            <a:off x="1692275" y="4392613"/>
            <a:ext cx="200025" cy="266700"/>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4" name="Line 242"/>
          <p:cNvSpPr>
            <a:spLocks noChangeShapeType="1"/>
          </p:cNvSpPr>
          <p:nvPr/>
        </p:nvSpPr>
        <p:spPr bwMode="auto">
          <a:xfrm flipV="1">
            <a:off x="1692275" y="4506913"/>
            <a:ext cx="200025" cy="152400"/>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5" name="Freeform 241"/>
          <p:cNvSpPr>
            <a:spLocks/>
          </p:cNvSpPr>
          <p:nvPr/>
        </p:nvSpPr>
        <p:spPr bwMode="auto">
          <a:xfrm>
            <a:off x="1543050" y="4392613"/>
            <a:ext cx="349250" cy="150812"/>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6" name="Line 240"/>
          <p:cNvSpPr>
            <a:spLocks noChangeShapeType="1"/>
          </p:cNvSpPr>
          <p:nvPr/>
        </p:nvSpPr>
        <p:spPr bwMode="auto">
          <a:xfrm flipV="1">
            <a:off x="1692275" y="4392613"/>
            <a:ext cx="200025" cy="150812"/>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7" name="Line 239"/>
          <p:cNvSpPr>
            <a:spLocks noChangeShapeType="1"/>
          </p:cNvSpPr>
          <p:nvPr/>
        </p:nvSpPr>
        <p:spPr bwMode="auto">
          <a:xfrm>
            <a:off x="1543050" y="4543425"/>
            <a:ext cx="0" cy="115888"/>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8" name="Line 238"/>
          <p:cNvSpPr>
            <a:spLocks noChangeShapeType="1"/>
          </p:cNvSpPr>
          <p:nvPr/>
        </p:nvSpPr>
        <p:spPr bwMode="auto">
          <a:xfrm>
            <a:off x="1543050" y="4659313"/>
            <a:ext cx="149225" cy="0"/>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19" name="Line 237"/>
          <p:cNvSpPr>
            <a:spLocks noChangeShapeType="1"/>
          </p:cNvSpPr>
          <p:nvPr/>
        </p:nvSpPr>
        <p:spPr bwMode="auto">
          <a:xfrm flipV="1">
            <a:off x="1692275" y="4543425"/>
            <a:ext cx="0" cy="115888"/>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20" name="Line 236"/>
          <p:cNvSpPr>
            <a:spLocks noChangeShapeType="1"/>
          </p:cNvSpPr>
          <p:nvPr/>
        </p:nvSpPr>
        <p:spPr bwMode="auto">
          <a:xfrm flipH="1">
            <a:off x="1543050" y="4543425"/>
            <a:ext cx="149225" cy="158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21" name="Rectangle 235"/>
          <p:cNvSpPr>
            <a:spLocks noChangeArrowheads="1"/>
          </p:cNvSpPr>
          <p:nvPr/>
        </p:nvSpPr>
        <p:spPr bwMode="auto">
          <a:xfrm>
            <a:off x="1714500" y="4273550"/>
            <a:ext cx="179388" cy="10001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2" name="Rectangle 234"/>
          <p:cNvSpPr>
            <a:spLocks noChangeArrowheads="1"/>
          </p:cNvSpPr>
          <p:nvPr/>
        </p:nvSpPr>
        <p:spPr bwMode="auto">
          <a:xfrm>
            <a:off x="1714500" y="4273550"/>
            <a:ext cx="179388" cy="10001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3" name="Rectangle 233"/>
          <p:cNvSpPr>
            <a:spLocks noChangeArrowheads="1"/>
          </p:cNvSpPr>
          <p:nvPr/>
        </p:nvSpPr>
        <p:spPr bwMode="auto">
          <a:xfrm>
            <a:off x="1693863" y="4146550"/>
            <a:ext cx="100012" cy="3460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4" name="Rectangle 231"/>
          <p:cNvSpPr>
            <a:spLocks noChangeArrowheads="1"/>
          </p:cNvSpPr>
          <p:nvPr/>
        </p:nvSpPr>
        <p:spPr bwMode="auto">
          <a:xfrm>
            <a:off x="1693863" y="4146550"/>
            <a:ext cx="100012" cy="3460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5" name="Rectangle 230"/>
          <p:cNvSpPr>
            <a:spLocks noChangeArrowheads="1"/>
          </p:cNvSpPr>
          <p:nvPr/>
        </p:nvSpPr>
        <p:spPr bwMode="auto">
          <a:xfrm>
            <a:off x="1693863" y="4148138"/>
            <a:ext cx="98425" cy="344487"/>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6" name="Rectangle 229"/>
          <p:cNvSpPr>
            <a:spLocks noChangeArrowheads="1"/>
          </p:cNvSpPr>
          <p:nvPr/>
        </p:nvSpPr>
        <p:spPr bwMode="auto">
          <a:xfrm>
            <a:off x="1543050" y="4429125"/>
            <a:ext cx="200025" cy="114300"/>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7" name="Rectangle 228"/>
          <p:cNvSpPr>
            <a:spLocks noChangeArrowheads="1"/>
          </p:cNvSpPr>
          <p:nvPr/>
        </p:nvSpPr>
        <p:spPr bwMode="auto">
          <a:xfrm>
            <a:off x="1543050" y="4429125"/>
            <a:ext cx="200025" cy="114300"/>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28" name="Line 227"/>
          <p:cNvSpPr>
            <a:spLocks noChangeShapeType="1"/>
          </p:cNvSpPr>
          <p:nvPr/>
        </p:nvSpPr>
        <p:spPr bwMode="auto">
          <a:xfrm>
            <a:off x="2997200" y="4159250"/>
            <a:ext cx="0" cy="309563"/>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29" name="Rectangle 226"/>
          <p:cNvSpPr>
            <a:spLocks noChangeArrowheads="1"/>
          </p:cNvSpPr>
          <p:nvPr/>
        </p:nvSpPr>
        <p:spPr bwMode="auto">
          <a:xfrm>
            <a:off x="622300" y="4754563"/>
            <a:ext cx="1249363" cy="212725"/>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30" name="Rectangle 225"/>
          <p:cNvSpPr>
            <a:spLocks noChangeArrowheads="1"/>
          </p:cNvSpPr>
          <p:nvPr/>
        </p:nvSpPr>
        <p:spPr bwMode="auto">
          <a:xfrm>
            <a:off x="811213" y="4786313"/>
            <a:ext cx="946150" cy="184150"/>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Syringe pump</a:t>
            </a:r>
          </a:p>
        </p:txBody>
      </p:sp>
      <p:sp>
        <p:nvSpPr>
          <p:cNvPr id="45131" name="Rectangle 224"/>
          <p:cNvSpPr>
            <a:spLocks noChangeArrowheads="1"/>
          </p:cNvSpPr>
          <p:nvPr/>
        </p:nvSpPr>
        <p:spPr bwMode="auto">
          <a:xfrm>
            <a:off x="2617788" y="3968750"/>
            <a:ext cx="989012" cy="184150"/>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Plastic syringe</a:t>
            </a:r>
          </a:p>
        </p:txBody>
      </p:sp>
      <p:sp>
        <p:nvSpPr>
          <p:cNvPr id="45132" name="Line 223"/>
          <p:cNvSpPr>
            <a:spLocks noChangeShapeType="1"/>
          </p:cNvSpPr>
          <p:nvPr/>
        </p:nvSpPr>
        <p:spPr bwMode="auto">
          <a:xfrm>
            <a:off x="3462338" y="4319588"/>
            <a:ext cx="446087" cy="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33" name="Line 222"/>
          <p:cNvSpPr>
            <a:spLocks noChangeShapeType="1"/>
          </p:cNvSpPr>
          <p:nvPr/>
        </p:nvSpPr>
        <p:spPr bwMode="auto">
          <a:xfrm flipV="1">
            <a:off x="3927475" y="3941763"/>
            <a:ext cx="0" cy="377825"/>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34" name="Freeform 221"/>
          <p:cNvSpPr>
            <a:spLocks/>
          </p:cNvSpPr>
          <p:nvPr/>
        </p:nvSpPr>
        <p:spPr bwMode="auto">
          <a:xfrm>
            <a:off x="3641725" y="4254500"/>
            <a:ext cx="177800" cy="133350"/>
          </a:xfrm>
          <a:custGeom>
            <a:avLst/>
            <a:gdLst>
              <a:gd name="T0" fmla="*/ 2147483647 w 217"/>
              <a:gd name="T1" fmla="*/ 0 h 217"/>
              <a:gd name="T2" fmla="*/ 2147483647 w 217"/>
              <a:gd name="T3" fmla="*/ 2147483647 h 217"/>
              <a:gd name="T4" fmla="*/ 2147483647 w 217"/>
              <a:gd name="T5" fmla="*/ 2147483647 h 217"/>
              <a:gd name="T6" fmla="*/ 2147483647 w 217"/>
              <a:gd name="T7" fmla="*/ 2147483647 h 217"/>
              <a:gd name="T8" fmla="*/ 2147483647 w 217"/>
              <a:gd name="T9" fmla="*/ 2147483647 h 217"/>
              <a:gd name="T10" fmla="*/ 2147483647 w 217"/>
              <a:gd name="T11" fmla="*/ 2147483647 h 217"/>
              <a:gd name="T12" fmla="*/ 2147483647 w 217"/>
              <a:gd name="T13" fmla="*/ 2147483647 h 217"/>
              <a:gd name="T14" fmla="*/ 0 w 217"/>
              <a:gd name="T15" fmla="*/ 2147483647 h 217"/>
              <a:gd name="T16" fmla="*/ 0 w 217"/>
              <a:gd name="T17" fmla="*/ 2147483647 h 217"/>
              <a:gd name="T18" fmla="*/ 2147483647 w 217"/>
              <a:gd name="T19" fmla="*/ 2147483647 h 217"/>
              <a:gd name="T20" fmla="*/ 2147483647 w 217"/>
              <a:gd name="T21" fmla="*/ 2147483647 h 217"/>
              <a:gd name="T22" fmla="*/ 2147483647 w 217"/>
              <a:gd name="T23" fmla="*/ 2147483647 h 217"/>
              <a:gd name="T24" fmla="*/ 2147483647 w 217"/>
              <a:gd name="T25" fmla="*/ 2147483647 h 217"/>
              <a:gd name="T26" fmla="*/ 2147483647 w 217"/>
              <a:gd name="T27" fmla="*/ 2147483647 h 217"/>
              <a:gd name="T28" fmla="*/ 2147483647 w 217"/>
              <a:gd name="T29" fmla="*/ 2147483647 h 217"/>
              <a:gd name="T30" fmla="*/ 2147483647 w 217"/>
              <a:gd name="T31" fmla="*/ 2147483647 h 217"/>
              <a:gd name="T32" fmla="*/ 2147483647 w 217"/>
              <a:gd name="T33" fmla="*/ 2147483647 h 217"/>
              <a:gd name="T34" fmla="*/ 2147483647 w 217"/>
              <a:gd name="T35" fmla="*/ 2147483647 h 217"/>
              <a:gd name="T36" fmla="*/ 2147483647 w 217"/>
              <a:gd name="T37" fmla="*/ 2147483647 h 217"/>
              <a:gd name="T38" fmla="*/ 2147483647 w 217"/>
              <a:gd name="T39" fmla="*/ 2147483647 h 217"/>
              <a:gd name="T40" fmla="*/ 2147483647 w 217"/>
              <a:gd name="T41" fmla="*/ 2147483647 h 217"/>
              <a:gd name="T42" fmla="*/ 2147483647 w 217"/>
              <a:gd name="T43" fmla="*/ 2147483647 h 217"/>
              <a:gd name="T44" fmla="*/ 2147483647 w 217"/>
              <a:gd name="T45" fmla="*/ 2147483647 h 217"/>
              <a:gd name="T46" fmla="*/ 2147483647 w 217"/>
              <a:gd name="T47" fmla="*/ 2147483647 h 217"/>
              <a:gd name="T48" fmla="*/ 2147483647 w 217"/>
              <a:gd name="T49" fmla="*/ 2147483647 h 217"/>
              <a:gd name="T50" fmla="*/ 2147483647 w 217"/>
              <a:gd name="T51" fmla="*/ 2147483647 h 217"/>
              <a:gd name="T52" fmla="*/ 2147483647 w 217"/>
              <a:gd name="T53" fmla="*/ 2147483647 h 217"/>
              <a:gd name="T54" fmla="*/ 2147483647 w 217"/>
              <a:gd name="T55" fmla="*/ 2147483647 h 217"/>
              <a:gd name="T56" fmla="*/ 2147483647 w 217"/>
              <a:gd name="T57" fmla="*/ 2147483647 h 217"/>
              <a:gd name="T58" fmla="*/ 2147483647 w 217"/>
              <a:gd name="T59" fmla="*/ 2147483647 h 217"/>
              <a:gd name="T60" fmla="*/ 2147483647 w 217"/>
              <a:gd name="T61" fmla="*/ 2147483647 h 217"/>
              <a:gd name="T62" fmla="*/ 2147483647 w 217"/>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108" y="0"/>
                </a:moveTo>
                <a:lnTo>
                  <a:pt x="97" y="0"/>
                </a:lnTo>
                <a:lnTo>
                  <a:pt x="85" y="0"/>
                </a:lnTo>
                <a:lnTo>
                  <a:pt x="76" y="5"/>
                </a:lnTo>
                <a:lnTo>
                  <a:pt x="64" y="7"/>
                </a:lnTo>
                <a:lnTo>
                  <a:pt x="55" y="12"/>
                </a:lnTo>
                <a:lnTo>
                  <a:pt x="46" y="18"/>
                </a:lnTo>
                <a:lnTo>
                  <a:pt x="39" y="23"/>
                </a:lnTo>
                <a:lnTo>
                  <a:pt x="30" y="30"/>
                </a:lnTo>
                <a:lnTo>
                  <a:pt x="23" y="39"/>
                </a:lnTo>
                <a:lnTo>
                  <a:pt x="18" y="46"/>
                </a:lnTo>
                <a:lnTo>
                  <a:pt x="11" y="55"/>
                </a:lnTo>
                <a:lnTo>
                  <a:pt x="6" y="65"/>
                </a:lnTo>
                <a:lnTo>
                  <a:pt x="4" y="76"/>
                </a:lnTo>
                <a:lnTo>
                  <a:pt x="0" y="86"/>
                </a:lnTo>
                <a:lnTo>
                  <a:pt x="0" y="97"/>
                </a:lnTo>
                <a:lnTo>
                  <a:pt x="0" y="109"/>
                </a:lnTo>
                <a:lnTo>
                  <a:pt x="0" y="120"/>
                </a:lnTo>
                <a:lnTo>
                  <a:pt x="0" y="129"/>
                </a:lnTo>
                <a:lnTo>
                  <a:pt x="4" y="141"/>
                </a:lnTo>
                <a:lnTo>
                  <a:pt x="6" y="150"/>
                </a:lnTo>
                <a:lnTo>
                  <a:pt x="11" y="162"/>
                </a:lnTo>
                <a:lnTo>
                  <a:pt x="18" y="169"/>
                </a:lnTo>
                <a:lnTo>
                  <a:pt x="23" y="178"/>
                </a:lnTo>
                <a:lnTo>
                  <a:pt x="30" y="185"/>
                </a:lnTo>
                <a:lnTo>
                  <a:pt x="39" y="192"/>
                </a:lnTo>
                <a:lnTo>
                  <a:pt x="46" y="199"/>
                </a:lnTo>
                <a:lnTo>
                  <a:pt x="55" y="206"/>
                </a:lnTo>
                <a:lnTo>
                  <a:pt x="64" y="210"/>
                </a:lnTo>
                <a:lnTo>
                  <a:pt x="76" y="213"/>
                </a:lnTo>
                <a:lnTo>
                  <a:pt x="85" y="215"/>
                </a:lnTo>
                <a:lnTo>
                  <a:pt x="97" y="217"/>
                </a:lnTo>
                <a:lnTo>
                  <a:pt x="108" y="217"/>
                </a:lnTo>
                <a:lnTo>
                  <a:pt x="120" y="217"/>
                </a:lnTo>
                <a:lnTo>
                  <a:pt x="129" y="215"/>
                </a:lnTo>
                <a:lnTo>
                  <a:pt x="141" y="213"/>
                </a:lnTo>
                <a:lnTo>
                  <a:pt x="150" y="210"/>
                </a:lnTo>
                <a:lnTo>
                  <a:pt x="159" y="206"/>
                </a:lnTo>
                <a:lnTo>
                  <a:pt x="169" y="199"/>
                </a:lnTo>
                <a:lnTo>
                  <a:pt x="178" y="192"/>
                </a:lnTo>
                <a:lnTo>
                  <a:pt x="185" y="185"/>
                </a:lnTo>
                <a:lnTo>
                  <a:pt x="192" y="178"/>
                </a:lnTo>
                <a:lnTo>
                  <a:pt x="199" y="169"/>
                </a:lnTo>
                <a:lnTo>
                  <a:pt x="206" y="162"/>
                </a:lnTo>
                <a:lnTo>
                  <a:pt x="210" y="150"/>
                </a:lnTo>
                <a:lnTo>
                  <a:pt x="213" y="141"/>
                </a:lnTo>
                <a:lnTo>
                  <a:pt x="215" y="129"/>
                </a:lnTo>
                <a:lnTo>
                  <a:pt x="217" y="120"/>
                </a:lnTo>
                <a:lnTo>
                  <a:pt x="217" y="109"/>
                </a:lnTo>
                <a:lnTo>
                  <a:pt x="217" y="97"/>
                </a:lnTo>
                <a:lnTo>
                  <a:pt x="215" y="86"/>
                </a:lnTo>
                <a:lnTo>
                  <a:pt x="213" y="76"/>
                </a:lnTo>
                <a:lnTo>
                  <a:pt x="210" y="65"/>
                </a:lnTo>
                <a:lnTo>
                  <a:pt x="206" y="55"/>
                </a:lnTo>
                <a:lnTo>
                  <a:pt x="199" y="46"/>
                </a:lnTo>
                <a:lnTo>
                  <a:pt x="192" y="39"/>
                </a:lnTo>
                <a:lnTo>
                  <a:pt x="185" y="30"/>
                </a:lnTo>
                <a:lnTo>
                  <a:pt x="178" y="23"/>
                </a:lnTo>
                <a:lnTo>
                  <a:pt x="169" y="18"/>
                </a:lnTo>
                <a:lnTo>
                  <a:pt x="159" y="12"/>
                </a:lnTo>
                <a:lnTo>
                  <a:pt x="150" y="7"/>
                </a:lnTo>
                <a:lnTo>
                  <a:pt x="141" y="5"/>
                </a:lnTo>
                <a:lnTo>
                  <a:pt x="129" y="0"/>
                </a:lnTo>
                <a:lnTo>
                  <a:pt x="120" y="0"/>
                </a:lnTo>
                <a:lnTo>
                  <a:pt x="108"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35" name="Rectangle 220"/>
          <p:cNvSpPr>
            <a:spLocks noChangeArrowheads="1"/>
          </p:cNvSpPr>
          <p:nvPr/>
        </p:nvSpPr>
        <p:spPr bwMode="auto">
          <a:xfrm>
            <a:off x="3678238" y="4208463"/>
            <a:ext cx="107950" cy="261937"/>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700">
                <a:solidFill>
                  <a:srgbClr val="000000"/>
                </a:solidFill>
                <a:ea typeface="Batang" pitchFamily="18" charset="-127"/>
              </a:rPr>
              <a:t>x</a:t>
            </a:r>
            <a:endParaRPr lang="en-US" altLang="zh-CN" sz="1200">
              <a:solidFill>
                <a:srgbClr val="000000"/>
              </a:solidFill>
              <a:ea typeface="Batang" pitchFamily="18" charset="-127"/>
            </a:endParaRPr>
          </a:p>
        </p:txBody>
      </p:sp>
      <p:sp>
        <p:nvSpPr>
          <p:cNvPr id="45136" name="Rectangle 219"/>
          <p:cNvSpPr>
            <a:spLocks noChangeArrowheads="1"/>
          </p:cNvSpPr>
          <p:nvPr/>
        </p:nvSpPr>
        <p:spPr bwMode="auto">
          <a:xfrm>
            <a:off x="3836988" y="3146425"/>
            <a:ext cx="177800" cy="674688"/>
          </a:xfrm>
          <a:prstGeom prst="rect">
            <a:avLst/>
          </a:prstGeom>
          <a:solidFill>
            <a:srgbClr val="C0C0C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37" name="Rectangle 218"/>
          <p:cNvSpPr>
            <a:spLocks noChangeArrowheads="1"/>
          </p:cNvSpPr>
          <p:nvPr/>
        </p:nvSpPr>
        <p:spPr bwMode="auto">
          <a:xfrm>
            <a:off x="3836988" y="3146425"/>
            <a:ext cx="177800" cy="6746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38" name="Rectangle 217"/>
          <p:cNvSpPr>
            <a:spLocks noChangeArrowheads="1"/>
          </p:cNvSpPr>
          <p:nvPr/>
        </p:nvSpPr>
        <p:spPr bwMode="auto">
          <a:xfrm>
            <a:off x="3838575" y="3819525"/>
            <a:ext cx="176213" cy="68263"/>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39" name="Rectangle 216"/>
          <p:cNvSpPr>
            <a:spLocks noChangeArrowheads="1"/>
          </p:cNvSpPr>
          <p:nvPr/>
        </p:nvSpPr>
        <p:spPr bwMode="auto">
          <a:xfrm>
            <a:off x="3838575" y="3819525"/>
            <a:ext cx="176213" cy="68263"/>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40" name="Rectangle 215"/>
          <p:cNvSpPr>
            <a:spLocks noChangeArrowheads="1"/>
          </p:cNvSpPr>
          <p:nvPr/>
        </p:nvSpPr>
        <p:spPr bwMode="auto">
          <a:xfrm>
            <a:off x="3838575" y="3078163"/>
            <a:ext cx="176213" cy="68262"/>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41" name="Rectangle 214"/>
          <p:cNvSpPr>
            <a:spLocks noChangeArrowheads="1"/>
          </p:cNvSpPr>
          <p:nvPr/>
        </p:nvSpPr>
        <p:spPr bwMode="auto">
          <a:xfrm>
            <a:off x="3838575" y="3078163"/>
            <a:ext cx="176213" cy="68262"/>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42" name="Freeform 213"/>
          <p:cNvSpPr>
            <a:spLocks/>
          </p:cNvSpPr>
          <p:nvPr/>
        </p:nvSpPr>
        <p:spPr bwMode="auto">
          <a:xfrm>
            <a:off x="3767138" y="2928938"/>
            <a:ext cx="320675" cy="134937"/>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3" name="Freeform 212"/>
          <p:cNvSpPr>
            <a:spLocks/>
          </p:cNvSpPr>
          <p:nvPr/>
        </p:nvSpPr>
        <p:spPr bwMode="auto">
          <a:xfrm>
            <a:off x="3767138" y="2928938"/>
            <a:ext cx="320675" cy="134937"/>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4" name="Freeform 211"/>
          <p:cNvSpPr>
            <a:spLocks/>
          </p:cNvSpPr>
          <p:nvPr/>
        </p:nvSpPr>
        <p:spPr bwMode="auto">
          <a:xfrm>
            <a:off x="3765550" y="3902075"/>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5" name="Freeform 210"/>
          <p:cNvSpPr>
            <a:spLocks/>
          </p:cNvSpPr>
          <p:nvPr/>
        </p:nvSpPr>
        <p:spPr bwMode="auto">
          <a:xfrm>
            <a:off x="3765550" y="3902075"/>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6" name="Line 209"/>
          <p:cNvSpPr>
            <a:spLocks noChangeShapeType="1"/>
          </p:cNvSpPr>
          <p:nvPr/>
        </p:nvSpPr>
        <p:spPr bwMode="auto">
          <a:xfrm flipV="1">
            <a:off x="3927475" y="2454275"/>
            <a:ext cx="0" cy="271463"/>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7" name="Line 208"/>
          <p:cNvSpPr>
            <a:spLocks noChangeShapeType="1"/>
          </p:cNvSpPr>
          <p:nvPr/>
        </p:nvSpPr>
        <p:spPr bwMode="auto">
          <a:xfrm>
            <a:off x="3927475" y="2454275"/>
            <a:ext cx="534988" cy="15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8" name="Line 207"/>
          <p:cNvSpPr>
            <a:spLocks noChangeShapeType="1"/>
          </p:cNvSpPr>
          <p:nvPr/>
        </p:nvSpPr>
        <p:spPr bwMode="auto">
          <a:xfrm>
            <a:off x="4419600" y="2438400"/>
            <a:ext cx="1588" cy="1014413"/>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49" name="Freeform 206"/>
          <p:cNvSpPr>
            <a:spLocks/>
          </p:cNvSpPr>
          <p:nvPr/>
        </p:nvSpPr>
        <p:spPr bwMode="auto">
          <a:xfrm>
            <a:off x="4364038" y="3375025"/>
            <a:ext cx="187325" cy="228600"/>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0" name="Freeform 205"/>
          <p:cNvSpPr>
            <a:spLocks/>
          </p:cNvSpPr>
          <p:nvPr/>
        </p:nvSpPr>
        <p:spPr bwMode="auto">
          <a:xfrm>
            <a:off x="4364038" y="3375025"/>
            <a:ext cx="187325" cy="228600"/>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1" name="Freeform 204"/>
          <p:cNvSpPr>
            <a:spLocks/>
          </p:cNvSpPr>
          <p:nvPr/>
        </p:nvSpPr>
        <p:spPr bwMode="auto">
          <a:xfrm>
            <a:off x="4319588" y="3333750"/>
            <a:ext cx="268287" cy="6826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close/>
              </a:path>
            </a:pathLst>
          </a:custGeom>
          <a:solidFill>
            <a:srgbClr val="00000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2" name="Freeform 203"/>
          <p:cNvSpPr>
            <a:spLocks/>
          </p:cNvSpPr>
          <p:nvPr/>
        </p:nvSpPr>
        <p:spPr bwMode="auto">
          <a:xfrm>
            <a:off x="4319588" y="3333750"/>
            <a:ext cx="268287" cy="6826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3" name="Freeform 201"/>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4" name="Freeform 200"/>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5" name="Rectangle 199"/>
          <p:cNvSpPr>
            <a:spLocks noChangeArrowheads="1"/>
          </p:cNvSpPr>
          <p:nvPr/>
        </p:nvSpPr>
        <p:spPr bwMode="auto">
          <a:xfrm>
            <a:off x="5938838" y="2335213"/>
            <a:ext cx="295275" cy="10318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56" name="Rectangle 198"/>
          <p:cNvSpPr>
            <a:spLocks noChangeArrowheads="1"/>
          </p:cNvSpPr>
          <p:nvPr/>
        </p:nvSpPr>
        <p:spPr bwMode="auto">
          <a:xfrm>
            <a:off x="5938838" y="2335213"/>
            <a:ext cx="295275" cy="1031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57" name="Rectangle 197"/>
          <p:cNvSpPr>
            <a:spLocks noChangeArrowheads="1"/>
          </p:cNvSpPr>
          <p:nvPr/>
        </p:nvSpPr>
        <p:spPr bwMode="auto">
          <a:xfrm>
            <a:off x="5541963" y="1960563"/>
            <a:ext cx="1111250" cy="407987"/>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58" name="Freeform 196"/>
          <p:cNvSpPr>
            <a:spLocks/>
          </p:cNvSpPr>
          <p:nvPr/>
        </p:nvSpPr>
        <p:spPr bwMode="auto">
          <a:xfrm>
            <a:off x="5541963" y="1960563"/>
            <a:ext cx="1111250" cy="52387"/>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59" name="Freeform 195"/>
          <p:cNvSpPr>
            <a:spLocks/>
          </p:cNvSpPr>
          <p:nvPr/>
        </p:nvSpPr>
        <p:spPr bwMode="auto">
          <a:xfrm>
            <a:off x="5541963" y="1960563"/>
            <a:ext cx="65087" cy="407987"/>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0" name="Freeform 194"/>
          <p:cNvSpPr>
            <a:spLocks/>
          </p:cNvSpPr>
          <p:nvPr/>
        </p:nvSpPr>
        <p:spPr bwMode="auto">
          <a:xfrm>
            <a:off x="5541963" y="2317750"/>
            <a:ext cx="1111250" cy="50800"/>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1" name="Freeform 193"/>
          <p:cNvSpPr>
            <a:spLocks/>
          </p:cNvSpPr>
          <p:nvPr/>
        </p:nvSpPr>
        <p:spPr bwMode="auto">
          <a:xfrm>
            <a:off x="6586538" y="1960563"/>
            <a:ext cx="66675"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2" name="Rectangle 192"/>
          <p:cNvSpPr>
            <a:spLocks noChangeArrowheads="1"/>
          </p:cNvSpPr>
          <p:nvPr/>
        </p:nvSpPr>
        <p:spPr bwMode="auto">
          <a:xfrm>
            <a:off x="5541963" y="1960563"/>
            <a:ext cx="1111250" cy="4079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63" name="Rectangle 191"/>
          <p:cNvSpPr>
            <a:spLocks noChangeArrowheads="1"/>
          </p:cNvSpPr>
          <p:nvPr/>
        </p:nvSpPr>
        <p:spPr bwMode="auto">
          <a:xfrm>
            <a:off x="5607050" y="2012950"/>
            <a:ext cx="979488" cy="3048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64" name="Line 190"/>
          <p:cNvSpPr>
            <a:spLocks noChangeShapeType="1"/>
          </p:cNvSpPr>
          <p:nvPr/>
        </p:nvSpPr>
        <p:spPr bwMode="auto">
          <a:xfrm>
            <a:off x="5541963" y="1960563"/>
            <a:ext cx="65087"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5" name="Line 189"/>
          <p:cNvSpPr>
            <a:spLocks noChangeShapeType="1"/>
          </p:cNvSpPr>
          <p:nvPr/>
        </p:nvSpPr>
        <p:spPr bwMode="auto">
          <a:xfrm flipV="1">
            <a:off x="5541963" y="2317750"/>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6" name="Line 188"/>
          <p:cNvSpPr>
            <a:spLocks noChangeShapeType="1"/>
          </p:cNvSpPr>
          <p:nvPr/>
        </p:nvSpPr>
        <p:spPr bwMode="auto">
          <a:xfrm flipH="1" flipV="1">
            <a:off x="6586538" y="2317750"/>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7" name="Line 187"/>
          <p:cNvSpPr>
            <a:spLocks noChangeShapeType="1"/>
          </p:cNvSpPr>
          <p:nvPr/>
        </p:nvSpPr>
        <p:spPr bwMode="auto">
          <a:xfrm flipH="1">
            <a:off x="6586538" y="196056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8" name="Freeform 186"/>
          <p:cNvSpPr>
            <a:spLocks/>
          </p:cNvSpPr>
          <p:nvPr/>
        </p:nvSpPr>
        <p:spPr bwMode="auto">
          <a:xfrm>
            <a:off x="5632450" y="2100263"/>
            <a:ext cx="903288" cy="214312"/>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69" name="Rectangle 185"/>
          <p:cNvSpPr>
            <a:spLocks noChangeArrowheads="1"/>
          </p:cNvSpPr>
          <p:nvPr/>
        </p:nvSpPr>
        <p:spPr bwMode="auto">
          <a:xfrm>
            <a:off x="2735263" y="3295650"/>
            <a:ext cx="930275" cy="185738"/>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Glass column</a:t>
            </a:r>
          </a:p>
        </p:txBody>
      </p:sp>
      <p:sp>
        <p:nvSpPr>
          <p:cNvPr id="45170" name="Rectangle 184"/>
          <p:cNvSpPr>
            <a:spLocks noChangeArrowheads="1"/>
          </p:cNvSpPr>
          <p:nvPr/>
        </p:nvSpPr>
        <p:spPr bwMode="auto">
          <a:xfrm>
            <a:off x="4275138" y="3700463"/>
            <a:ext cx="674687" cy="184150"/>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GC glass </a:t>
            </a:r>
          </a:p>
        </p:txBody>
      </p:sp>
      <p:sp>
        <p:nvSpPr>
          <p:cNvPr id="45171" name="Rectangle 183"/>
          <p:cNvSpPr>
            <a:spLocks noChangeArrowheads="1"/>
          </p:cNvSpPr>
          <p:nvPr/>
        </p:nvSpPr>
        <p:spPr bwMode="auto">
          <a:xfrm>
            <a:off x="4495800" y="3871913"/>
            <a:ext cx="228600" cy="185737"/>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vial</a:t>
            </a:r>
          </a:p>
        </p:txBody>
      </p:sp>
      <p:sp>
        <p:nvSpPr>
          <p:cNvPr id="45172" name="Rectangle 178"/>
          <p:cNvSpPr>
            <a:spLocks noChangeArrowheads="1"/>
          </p:cNvSpPr>
          <p:nvPr/>
        </p:nvSpPr>
        <p:spPr bwMode="auto">
          <a:xfrm>
            <a:off x="3881438" y="2659063"/>
            <a:ext cx="85725" cy="269875"/>
          </a:xfrm>
          <a:prstGeom prst="rect">
            <a:avLst/>
          </a:prstGeom>
          <a:blipFill dpi="0" rotWithShape="0">
            <a:blip r:embed="rId4"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73" name="Rectangle 177"/>
          <p:cNvSpPr>
            <a:spLocks noChangeArrowheads="1"/>
          </p:cNvSpPr>
          <p:nvPr/>
        </p:nvSpPr>
        <p:spPr bwMode="auto">
          <a:xfrm>
            <a:off x="3881438" y="2659063"/>
            <a:ext cx="85725" cy="269875"/>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74" name="Freeform 176"/>
          <p:cNvSpPr>
            <a:spLocks/>
          </p:cNvSpPr>
          <p:nvPr/>
        </p:nvSpPr>
        <p:spPr bwMode="auto">
          <a:xfrm>
            <a:off x="3775075" y="2590800"/>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75" name="Freeform 175"/>
          <p:cNvSpPr>
            <a:spLocks/>
          </p:cNvSpPr>
          <p:nvPr/>
        </p:nvSpPr>
        <p:spPr bwMode="auto">
          <a:xfrm>
            <a:off x="3775075" y="2590800"/>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76" name="Freeform 174"/>
          <p:cNvSpPr>
            <a:spLocks/>
          </p:cNvSpPr>
          <p:nvPr/>
        </p:nvSpPr>
        <p:spPr bwMode="auto">
          <a:xfrm>
            <a:off x="247650" y="4546600"/>
            <a:ext cx="338138" cy="765175"/>
          </a:xfrm>
          <a:custGeom>
            <a:avLst/>
            <a:gdLst>
              <a:gd name="T0" fmla="*/ 2147483647 w 414"/>
              <a:gd name="T1" fmla="*/ 2147483647 h 1239"/>
              <a:gd name="T2" fmla="*/ 0 w 414"/>
              <a:gd name="T3" fmla="*/ 2147483647 h 1239"/>
              <a:gd name="T4" fmla="*/ 2147483647 w 414"/>
              <a:gd name="T5" fmla="*/ 2147483647 h 1239"/>
              <a:gd name="T6" fmla="*/ 2147483647 w 414"/>
              <a:gd name="T7" fmla="*/ 0 h 1239"/>
              <a:gd name="T8" fmla="*/ 2147483647 w 414"/>
              <a:gd name="T9" fmla="*/ 2147483647 h 1239"/>
              <a:gd name="T10" fmla="*/ 0 60000 65536"/>
              <a:gd name="T11" fmla="*/ 0 60000 65536"/>
              <a:gd name="T12" fmla="*/ 0 60000 65536"/>
              <a:gd name="T13" fmla="*/ 0 60000 65536"/>
              <a:gd name="T14" fmla="*/ 0 60000 65536"/>
              <a:gd name="T15" fmla="*/ 0 w 414"/>
              <a:gd name="T16" fmla="*/ 0 h 1239"/>
              <a:gd name="T17" fmla="*/ 414 w 414"/>
              <a:gd name="T18" fmla="*/ 1239 h 1239"/>
            </a:gdLst>
            <a:ahLst/>
            <a:cxnLst>
              <a:cxn ang="T10">
                <a:pos x="T0" y="T1"/>
              </a:cxn>
              <a:cxn ang="T11">
                <a:pos x="T2" y="T3"/>
              </a:cxn>
              <a:cxn ang="T12">
                <a:pos x="T4" y="T5"/>
              </a:cxn>
              <a:cxn ang="T13">
                <a:pos x="T6" y="T7"/>
              </a:cxn>
              <a:cxn ang="T14">
                <a:pos x="T8" y="T9"/>
              </a:cxn>
            </a:cxnLst>
            <a:rect l="T15" t="T16" r="T17" b="T18"/>
            <a:pathLst>
              <a:path w="414" h="1239">
                <a:moveTo>
                  <a:pt x="169" y="245"/>
                </a:moveTo>
                <a:lnTo>
                  <a:pt x="0" y="1239"/>
                </a:lnTo>
                <a:lnTo>
                  <a:pt x="245" y="994"/>
                </a:lnTo>
                <a:lnTo>
                  <a:pt x="414" y="0"/>
                </a:lnTo>
                <a:lnTo>
                  <a:pt x="169" y="245"/>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77" name="Line 173"/>
          <p:cNvSpPr>
            <a:spLocks noChangeShapeType="1"/>
          </p:cNvSpPr>
          <p:nvPr/>
        </p:nvSpPr>
        <p:spPr bwMode="auto">
          <a:xfrm flipV="1">
            <a:off x="385763" y="4546600"/>
            <a:ext cx="200025" cy="150813"/>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78" name="Freeform 172"/>
          <p:cNvSpPr>
            <a:spLocks/>
          </p:cNvSpPr>
          <p:nvPr/>
        </p:nvSpPr>
        <p:spPr bwMode="auto">
          <a:xfrm>
            <a:off x="247650" y="5160963"/>
            <a:ext cx="2193925" cy="150812"/>
          </a:xfrm>
          <a:custGeom>
            <a:avLst/>
            <a:gdLst>
              <a:gd name="T0" fmla="*/ 0 w 2688"/>
              <a:gd name="T1" fmla="*/ 2147483647 h 245"/>
              <a:gd name="T2" fmla="*/ 2147483647 w 2688"/>
              <a:gd name="T3" fmla="*/ 2147483647 h 245"/>
              <a:gd name="T4" fmla="*/ 2147483647 w 2688"/>
              <a:gd name="T5" fmla="*/ 0 h 245"/>
              <a:gd name="T6" fmla="*/ 2147483647 w 2688"/>
              <a:gd name="T7" fmla="*/ 0 h 245"/>
              <a:gd name="T8" fmla="*/ 0 w 2688"/>
              <a:gd name="T9" fmla="*/ 2147483647 h 245"/>
              <a:gd name="T10" fmla="*/ 0 60000 65536"/>
              <a:gd name="T11" fmla="*/ 0 60000 65536"/>
              <a:gd name="T12" fmla="*/ 0 60000 65536"/>
              <a:gd name="T13" fmla="*/ 0 60000 65536"/>
              <a:gd name="T14" fmla="*/ 0 60000 65536"/>
              <a:gd name="T15" fmla="*/ 0 w 2688"/>
              <a:gd name="T16" fmla="*/ 0 h 245"/>
              <a:gd name="T17" fmla="*/ 2688 w 2688"/>
              <a:gd name="T18" fmla="*/ 245 h 245"/>
            </a:gdLst>
            <a:ahLst/>
            <a:cxnLst>
              <a:cxn ang="T10">
                <a:pos x="T0" y="T1"/>
              </a:cxn>
              <a:cxn ang="T11">
                <a:pos x="T2" y="T3"/>
              </a:cxn>
              <a:cxn ang="T12">
                <a:pos x="T4" y="T5"/>
              </a:cxn>
              <a:cxn ang="T13">
                <a:pos x="T6" y="T7"/>
              </a:cxn>
              <a:cxn ang="T14">
                <a:pos x="T8" y="T9"/>
              </a:cxn>
            </a:cxnLst>
            <a:rect l="T15" t="T16" r="T17" b="T18"/>
            <a:pathLst>
              <a:path w="2688" h="245">
                <a:moveTo>
                  <a:pt x="0" y="245"/>
                </a:moveTo>
                <a:lnTo>
                  <a:pt x="2442" y="245"/>
                </a:lnTo>
                <a:lnTo>
                  <a:pt x="2688" y="0"/>
                </a:lnTo>
                <a:lnTo>
                  <a:pt x="245" y="0"/>
                </a:lnTo>
                <a:lnTo>
                  <a:pt x="0"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79" name="Line 171"/>
          <p:cNvSpPr>
            <a:spLocks noChangeShapeType="1"/>
          </p:cNvSpPr>
          <p:nvPr/>
        </p:nvSpPr>
        <p:spPr bwMode="auto">
          <a:xfrm flipV="1">
            <a:off x="247650" y="5160963"/>
            <a:ext cx="200025" cy="150812"/>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0" name="Freeform 170"/>
          <p:cNvSpPr>
            <a:spLocks/>
          </p:cNvSpPr>
          <p:nvPr/>
        </p:nvSpPr>
        <p:spPr bwMode="auto">
          <a:xfrm>
            <a:off x="2103438" y="4546600"/>
            <a:ext cx="338137" cy="765175"/>
          </a:xfrm>
          <a:custGeom>
            <a:avLst/>
            <a:gdLst>
              <a:gd name="T0" fmla="*/ 2147483647 w 415"/>
              <a:gd name="T1" fmla="*/ 2147483647 h 1239"/>
              <a:gd name="T2" fmla="*/ 0 w 415"/>
              <a:gd name="T3" fmla="*/ 2147483647 h 1239"/>
              <a:gd name="T4" fmla="*/ 2147483647 w 415"/>
              <a:gd name="T5" fmla="*/ 0 h 1239"/>
              <a:gd name="T6" fmla="*/ 2147483647 w 415"/>
              <a:gd name="T7" fmla="*/ 2147483647 h 1239"/>
              <a:gd name="T8" fmla="*/ 2147483647 w 415"/>
              <a:gd name="T9" fmla="*/ 2147483647 h 1239"/>
              <a:gd name="T10" fmla="*/ 0 60000 65536"/>
              <a:gd name="T11" fmla="*/ 0 60000 65536"/>
              <a:gd name="T12" fmla="*/ 0 60000 65536"/>
              <a:gd name="T13" fmla="*/ 0 60000 65536"/>
              <a:gd name="T14" fmla="*/ 0 60000 65536"/>
              <a:gd name="T15" fmla="*/ 0 w 415"/>
              <a:gd name="T16" fmla="*/ 0 h 1239"/>
              <a:gd name="T17" fmla="*/ 415 w 415"/>
              <a:gd name="T18" fmla="*/ 1239 h 1239"/>
            </a:gdLst>
            <a:ahLst/>
            <a:cxnLst>
              <a:cxn ang="T10">
                <a:pos x="T0" y="T1"/>
              </a:cxn>
              <a:cxn ang="T11">
                <a:pos x="T2" y="T3"/>
              </a:cxn>
              <a:cxn ang="T12">
                <a:pos x="T4" y="T5"/>
              </a:cxn>
              <a:cxn ang="T13">
                <a:pos x="T6" y="T7"/>
              </a:cxn>
              <a:cxn ang="T14">
                <a:pos x="T8" y="T9"/>
              </a:cxn>
            </a:cxnLst>
            <a:rect l="T15" t="T16" r="T17" b="T18"/>
            <a:pathLst>
              <a:path w="415" h="1239">
                <a:moveTo>
                  <a:pt x="169" y="1239"/>
                </a:moveTo>
                <a:lnTo>
                  <a:pt x="0" y="245"/>
                </a:lnTo>
                <a:lnTo>
                  <a:pt x="246" y="0"/>
                </a:lnTo>
                <a:lnTo>
                  <a:pt x="415" y="994"/>
                </a:lnTo>
                <a:lnTo>
                  <a:pt x="169" y="1239"/>
                </a:lnTo>
                <a:close/>
              </a:path>
            </a:pathLst>
          </a:custGeom>
          <a:solidFill>
            <a:srgbClr val="008686"/>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1" name="Line 169"/>
          <p:cNvSpPr>
            <a:spLocks noChangeShapeType="1"/>
          </p:cNvSpPr>
          <p:nvPr/>
        </p:nvSpPr>
        <p:spPr bwMode="auto">
          <a:xfrm flipV="1">
            <a:off x="2239963" y="5160963"/>
            <a:ext cx="201612" cy="150812"/>
          </a:xfrm>
          <a:prstGeom prst="line">
            <a:avLst/>
          </a:prstGeom>
          <a:noFill/>
          <a:ln w="1270">
            <a:solidFill>
              <a:srgbClr val="008686"/>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2" name="Freeform 168"/>
          <p:cNvSpPr>
            <a:spLocks/>
          </p:cNvSpPr>
          <p:nvPr/>
        </p:nvSpPr>
        <p:spPr bwMode="auto">
          <a:xfrm>
            <a:off x="385763" y="4546600"/>
            <a:ext cx="1917700" cy="150813"/>
          </a:xfrm>
          <a:custGeom>
            <a:avLst/>
            <a:gdLst>
              <a:gd name="T0" fmla="*/ 2147483647 w 2350"/>
              <a:gd name="T1" fmla="*/ 2147483647 h 245"/>
              <a:gd name="T2" fmla="*/ 0 w 2350"/>
              <a:gd name="T3" fmla="*/ 2147483647 h 245"/>
              <a:gd name="T4" fmla="*/ 2147483647 w 2350"/>
              <a:gd name="T5" fmla="*/ 0 h 245"/>
              <a:gd name="T6" fmla="*/ 2147483647 w 2350"/>
              <a:gd name="T7" fmla="*/ 0 h 245"/>
              <a:gd name="T8" fmla="*/ 2147483647 w 2350"/>
              <a:gd name="T9" fmla="*/ 2147483647 h 245"/>
              <a:gd name="T10" fmla="*/ 0 60000 65536"/>
              <a:gd name="T11" fmla="*/ 0 60000 65536"/>
              <a:gd name="T12" fmla="*/ 0 60000 65536"/>
              <a:gd name="T13" fmla="*/ 0 60000 65536"/>
              <a:gd name="T14" fmla="*/ 0 60000 65536"/>
              <a:gd name="T15" fmla="*/ 0 w 2350"/>
              <a:gd name="T16" fmla="*/ 0 h 245"/>
              <a:gd name="T17" fmla="*/ 2350 w 2350"/>
              <a:gd name="T18" fmla="*/ 245 h 245"/>
            </a:gdLst>
            <a:ahLst/>
            <a:cxnLst>
              <a:cxn ang="T10">
                <a:pos x="T0" y="T1"/>
              </a:cxn>
              <a:cxn ang="T11">
                <a:pos x="T2" y="T3"/>
              </a:cxn>
              <a:cxn ang="T12">
                <a:pos x="T4" y="T5"/>
              </a:cxn>
              <a:cxn ang="T13">
                <a:pos x="T6" y="T7"/>
              </a:cxn>
              <a:cxn ang="T14">
                <a:pos x="T8" y="T9"/>
              </a:cxn>
            </a:cxnLst>
            <a:rect l="T15" t="T16" r="T17" b="T18"/>
            <a:pathLst>
              <a:path w="2350" h="245">
                <a:moveTo>
                  <a:pt x="2104" y="245"/>
                </a:moveTo>
                <a:lnTo>
                  <a:pt x="0" y="245"/>
                </a:lnTo>
                <a:lnTo>
                  <a:pt x="245" y="0"/>
                </a:lnTo>
                <a:lnTo>
                  <a:pt x="2350" y="0"/>
                </a:lnTo>
                <a:lnTo>
                  <a:pt x="2104" y="245"/>
                </a:lnTo>
                <a:close/>
              </a:path>
            </a:pathLst>
          </a:custGeom>
          <a:solidFill>
            <a:srgbClr val="005B5B"/>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3" name="Line 167"/>
          <p:cNvSpPr>
            <a:spLocks noChangeShapeType="1"/>
          </p:cNvSpPr>
          <p:nvPr/>
        </p:nvSpPr>
        <p:spPr bwMode="auto">
          <a:xfrm flipV="1">
            <a:off x="2103438" y="4546600"/>
            <a:ext cx="200025" cy="150813"/>
          </a:xfrm>
          <a:prstGeom prst="line">
            <a:avLst/>
          </a:prstGeom>
          <a:noFill/>
          <a:ln w="1270">
            <a:solidFill>
              <a:srgbClr val="005B5B"/>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4" name="Line 166"/>
          <p:cNvSpPr>
            <a:spLocks noChangeShapeType="1"/>
          </p:cNvSpPr>
          <p:nvPr/>
        </p:nvSpPr>
        <p:spPr bwMode="auto">
          <a:xfrm flipH="1" flipV="1">
            <a:off x="2103438" y="4697413"/>
            <a:ext cx="136525" cy="614362"/>
          </a:xfrm>
          <a:prstGeom prst="line">
            <a:avLst/>
          </a:prstGeom>
          <a:noFill/>
          <a:ln w="12065">
            <a:solidFill>
              <a:srgbClr val="55ACA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5" name="Line 165"/>
          <p:cNvSpPr>
            <a:spLocks noChangeShapeType="1"/>
          </p:cNvSpPr>
          <p:nvPr/>
        </p:nvSpPr>
        <p:spPr bwMode="auto">
          <a:xfrm flipH="1">
            <a:off x="385763" y="4697413"/>
            <a:ext cx="1717675" cy="1587"/>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6" name="Line 164"/>
          <p:cNvSpPr>
            <a:spLocks noChangeShapeType="1"/>
          </p:cNvSpPr>
          <p:nvPr/>
        </p:nvSpPr>
        <p:spPr bwMode="auto">
          <a:xfrm flipH="1">
            <a:off x="247650" y="4697413"/>
            <a:ext cx="138113" cy="614362"/>
          </a:xfrm>
          <a:prstGeom prst="line">
            <a:avLst/>
          </a:prstGeom>
          <a:noFill/>
          <a:ln w="12065">
            <a:solidFill>
              <a:srgbClr val="4E9D9E"/>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7" name="Line 163"/>
          <p:cNvSpPr>
            <a:spLocks noChangeShapeType="1"/>
          </p:cNvSpPr>
          <p:nvPr/>
        </p:nvSpPr>
        <p:spPr bwMode="auto">
          <a:xfrm>
            <a:off x="247650" y="5311775"/>
            <a:ext cx="1992313" cy="1588"/>
          </a:xfrm>
          <a:prstGeom prst="line">
            <a:avLst/>
          </a:prstGeom>
          <a:noFill/>
          <a:ln w="12065">
            <a:solidFill>
              <a:srgbClr val="438788"/>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8" name="Freeform 162"/>
          <p:cNvSpPr>
            <a:spLocks/>
          </p:cNvSpPr>
          <p:nvPr/>
        </p:nvSpPr>
        <p:spPr bwMode="auto">
          <a:xfrm>
            <a:off x="647700" y="5043488"/>
            <a:ext cx="198438"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89" name="Freeform 161"/>
          <p:cNvSpPr>
            <a:spLocks/>
          </p:cNvSpPr>
          <p:nvPr/>
        </p:nvSpPr>
        <p:spPr bwMode="auto">
          <a:xfrm>
            <a:off x="647700" y="5043488"/>
            <a:ext cx="198438"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0 w 245"/>
              <a:gd name="T15" fmla="*/ 2147483647 h 124"/>
              <a:gd name="T16" fmla="*/ 0 w 245"/>
              <a:gd name="T17" fmla="*/ 2147483647 h 124"/>
              <a:gd name="T18" fmla="*/ 0 w 245"/>
              <a:gd name="T19" fmla="*/ 2147483647 h 124"/>
              <a:gd name="T20" fmla="*/ 0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0" y="0"/>
                </a:moveTo>
                <a:lnTo>
                  <a:pt x="16" y="0"/>
                </a:lnTo>
                <a:lnTo>
                  <a:pt x="13" y="0"/>
                </a:lnTo>
                <a:lnTo>
                  <a:pt x="9" y="2"/>
                </a:lnTo>
                <a:lnTo>
                  <a:pt x="7" y="4"/>
                </a:lnTo>
                <a:lnTo>
                  <a:pt x="4" y="9"/>
                </a:lnTo>
                <a:lnTo>
                  <a:pt x="2" y="11"/>
                </a:lnTo>
                <a:lnTo>
                  <a:pt x="0" y="16"/>
                </a:lnTo>
                <a:lnTo>
                  <a:pt x="0" y="20"/>
                </a:lnTo>
                <a:lnTo>
                  <a:pt x="0" y="104"/>
                </a:lnTo>
                <a:lnTo>
                  <a:pt x="0" y="108"/>
                </a:lnTo>
                <a:lnTo>
                  <a:pt x="2" y="111"/>
                </a:lnTo>
                <a:lnTo>
                  <a:pt x="4" y="115"/>
                </a:lnTo>
                <a:lnTo>
                  <a:pt x="7" y="117"/>
                </a:lnTo>
                <a:lnTo>
                  <a:pt x="9" y="120"/>
                </a:lnTo>
                <a:lnTo>
                  <a:pt x="13" y="122"/>
                </a:lnTo>
                <a:lnTo>
                  <a:pt x="16" y="124"/>
                </a:lnTo>
                <a:lnTo>
                  <a:pt x="20" y="124"/>
                </a:lnTo>
                <a:lnTo>
                  <a:pt x="224" y="124"/>
                </a:lnTo>
                <a:lnTo>
                  <a:pt x="229" y="124"/>
                </a:lnTo>
                <a:lnTo>
                  <a:pt x="234" y="122"/>
                </a:lnTo>
                <a:lnTo>
                  <a:pt x="236" y="120"/>
                </a:lnTo>
                <a:lnTo>
                  <a:pt x="241" y="117"/>
                </a:lnTo>
                <a:lnTo>
                  <a:pt x="243" y="115"/>
                </a:lnTo>
                <a:lnTo>
                  <a:pt x="245" y="111"/>
                </a:lnTo>
                <a:lnTo>
                  <a:pt x="245" y="108"/>
                </a:lnTo>
                <a:lnTo>
                  <a:pt x="245" y="104"/>
                </a:lnTo>
                <a:lnTo>
                  <a:pt x="245" y="20"/>
                </a:lnTo>
                <a:lnTo>
                  <a:pt x="245" y="16"/>
                </a:lnTo>
                <a:lnTo>
                  <a:pt x="245" y="11"/>
                </a:lnTo>
                <a:lnTo>
                  <a:pt x="243" y="9"/>
                </a:lnTo>
                <a:lnTo>
                  <a:pt x="241" y="4"/>
                </a:lnTo>
                <a:lnTo>
                  <a:pt x="236" y="2"/>
                </a:lnTo>
                <a:lnTo>
                  <a:pt x="234" y="0"/>
                </a:lnTo>
                <a:lnTo>
                  <a:pt x="229" y="0"/>
                </a:lnTo>
                <a:lnTo>
                  <a:pt x="224"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0" name="Freeform 160"/>
          <p:cNvSpPr>
            <a:spLocks/>
          </p:cNvSpPr>
          <p:nvPr/>
        </p:nvSpPr>
        <p:spPr bwMode="auto">
          <a:xfrm>
            <a:off x="104616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1" name="Freeform 159"/>
          <p:cNvSpPr>
            <a:spLocks/>
          </p:cNvSpPr>
          <p:nvPr/>
        </p:nvSpPr>
        <p:spPr bwMode="auto">
          <a:xfrm>
            <a:off x="104616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0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0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0" y="0"/>
                </a:moveTo>
                <a:lnTo>
                  <a:pt x="16" y="0"/>
                </a:lnTo>
                <a:lnTo>
                  <a:pt x="11" y="0"/>
                </a:lnTo>
                <a:lnTo>
                  <a:pt x="9" y="2"/>
                </a:lnTo>
                <a:lnTo>
                  <a:pt x="4" y="4"/>
                </a:lnTo>
                <a:lnTo>
                  <a:pt x="2" y="9"/>
                </a:lnTo>
                <a:lnTo>
                  <a:pt x="0" y="11"/>
                </a:lnTo>
                <a:lnTo>
                  <a:pt x="0" y="16"/>
                </a:lnTo>
                <a:lnTo>
                  <a:pt x="0" y="20"/>
                </a:lnTo>
                <a:lnTo>
                  <a:pt x="0" y="104"/>
                </a:lnTo>
                <a:lnTo>
                  <a:pt x="0" y="108"/>
                </a:lnTo>
                <a:lnTo>
                  <a:pt x="0" y="111"/>
                </a:lnTo>
                <a:lnTo>
                  <a:pt x="2" y="115"/>
                </a:lnTo>
                <a:lnTo>
                  <a:pt x="4" y="117"/>
                </a:lnTo>
                <a:lnTo>
                  <a:pt x="9" y="120"/>
                </a:lnTo>
                <a:lnTo>
                  <a:pt x="11" y="122"/>
                </a:lnTo>
                <a:lnTo>
                  <a:pt x="16" y="124"/>
                </a:lnTo>
                <a:lnTo>
                  <a:pt x="20" y="124"/>
                </a:lnTo>
                <a:lnTo>
                  <a:pt x="222" y="124"/>
                </a:lnTo>
                <a:lnTo>
                  <a:pt x="227" y="124"/>
                </a:lnTo>
                <a:lnTo>
                  <a:pt x="229" y="122"/>
                </a:lnTo>
                <a:lnTo>
                  <a:pt x="234" y="120"/>
                </a:lnTo>
                <a:lnTo>
                  <a:pt x="236" y="117"/>
                </a:lnTo>
                <a:lnTo>
                  <a:pt x="238" y="115"/>
                </a:lnTo>
                <a:lnTo>
                  <a:pt x="241" y="111"/>
                </a:lnTo>
                <a:lnTo>
                  <a:pt x="243" y="108"/>
                </a:lnTo>
                <a:lnTo>
                  <a:pt x="243" y="104"/>
                </a:lnTo>
                <a:lnTo>
                  <a:pt x="243" y="20"/>
                </a:lnTo>
                <a:lnTo>
                  <a:pt x="243" y="16"/>
                </a:lnTo>
                <a:lnTo>
                  <a:pt x="241" y="11"/>
                </a:lnTo>
                <a:lnTo>
                  <a:pt x="238" y="9"/>
                </a:lnTo>
                <a:lnTo>
                  <a:pt x="236" y="4"/>
                </a:lnTo>
                <a:lnTo>
                  <a:pt x="234" y="2"/>
                </a:lnTo>
                <a:lnTo>
                  <a:pt x="229" y="0"/>
                </a:lnTo>
                <a:lnTo>
                  <a:pt x="227" y="0"/>
                </a:lnTo>
                <a:lnTo>
                  <a:pt x="222" y="0"/>
                </a:lnTo>
                <a:lnTo>
                  <a:pt x="20"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2" name="Freeform 158"/>
          <p:cNvSpPr>
            <a:spLocks/>
          </p:cNvSpPr>
          <p:nvPr/>
        </p:nvSpPr>
        <p:spPr bwMode="auto">
          <a:xfrm>
            <a:off x="134461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3" name="Freeform 157"/>
          <p:cNvSpPr>
            <a:spLocks/>
          </p:cNvSpPr>
          <p:nvPr/>
        </p:nvSpPr>
        <p:spPr bwMode="auto">
          <a:xfrm>
            <a:off x="1344613" y="5043488"/>
            <a:ext cx="198437" cy="77787"/>
          </a:xfrm>
          <a:custGeom>
            <a:avLst/>
            <a:gdLst>
              <a:gd name="T0" fmla="*/ 2147483647 w 243"/>
              <a:gd name="T1" fmla="*/ 0 h 124"/>
              <a:gd name="T2" fmla="*/ 2147483647 w 243"/>
              <a:gd name="T3" fmla="*/ 0 h 124"/>
              <a:gd name="T4" fmla="*/ 2147483647 w 243"/>
              <a:gd name="T5" fmla="*/ 0 h 124"/>
              <a:gd name="T6" fmla="*/ 2147483647 w 243"/>
              <a:gd name="T7" fmla="*/ 2147483647 h 124"/>
              <a:gd name="T8" fmla="*/ 2147483647 w 243"/>
              <a:gd name="T9" fmla="*/ 2147483647 h 124"/>
              <a:gd name="T10" fmla="*/ 2147483647 w 243"/>
              <a:gd name="T11" fmla="*/ 2147483647 h 124"/>
              <a:gd name="T12" fmla="*/ 2147483647 w 243"/>
              <a:gd name="T13" fmla="*/ 2147483647 h 124"/>
              <a:gd name="T14" fmla="*/ 0 w 243"/>
              <a:gd name="T15" fmla="*/ 2147483647 h 124"/>
              <a:gd name="T16" fmla="*/ 0 w 243"/>
              <a:gd name="T17" fmla="*/ 2147483647 h 124"/>
              <a:gd name="T18" fmla="*/ 0 w 243"/>
              <a:gd name="T19" fmla="*/ 2147483647 h 124"/>
              <a:gd name="T20" fmla="*/ 0 w 243"/>
              <a:gd name="T21" fmla="*/ 2147483647 h 124"/>
              <a:gd name="T22" fmla="*/ 2147483647 w 243"/>
              <a:gd name="T23" fmla="*/ 2147483647 h 124"/>
              <a:gd name="T24" fmla="*/ 2147483647 w 243"/>
              <a:gd name="T25" fmla="*/ 2147483647 h 124"/>
              <a:gd name="T26" fmla="*/ 2147483647 w 243"/>
              <a:gd name="T27" fmla="*/ 2147483647 h 124"/>
              <a:gd name="T28" fmla="*/ 2147483647 w 243"/>
              <a:gd name="T29" fmla="*/ 2147483647 h 124"/>
              <a:gd name="T30" fmla="*/ 2147483647 w 243"/>
              <a:gd name="T31" fmla="*/ 2147483647 h 124"/>
              <a:gd name="T32" fmla="*/ 2147483647 w 243"/>
              <a:gd name="T33" fmla="*/ 2147483647 h 124"/>
              <a:gd name="T34" fmla="*/ 2147483647 w 243"/>
              <a:gd name="T35" fmla="*/ 2147483647 h 124"/>
              <a:gd name="T36" fmla="*/ 2147483647 w 243"/>
              <a:gd name="T37" fmla="*/ 2147483647 h 124"/>
              <a:gd name="T38" fmla="*/ 2147483647 w 243"/>
              <a:gd name="T39" fmla="*/ 2147483647 h 124"/>
              <a:gd name="T40" fmla="*/ 2147483647 w 243"/>
              <a:gd name="T41" fmla="*/ 2147483647 h 124"/>
              <a:gd name="T42" fmla="*/ 2147483647 w 243"/>
              <a:gd name="T43" fmla="*/ 2147483647 h 124"/>
              <a:gd name="T44" fmla="*/ 2147483647 w 243"/>
              <a:gd name="T45" fmla="*/ 2147483647 h 124"/>
              <a:gd name="T46" fmla="*/ 2147483647 w 243"/>
              <a:gd name="T47" fmla="*/ 2147483647 h 124"/>
              <a:gd name="T48" fmla="*/ 2147483647 w 243"/>
              <a:gd name="T49" fmla="*/ 2147483647 h 124"/>
              <a:gd name="T50" fmla="*/ 2147483647 w 243"/>
              <a:gd name="T51" fmla="*/ 2147483647 h 124"/>
              <a:gd name="T52" fmla="*/ 2147483647 w 243"/>
              <a:gd name="T53" fmla="*/ 2147483647 h 124"/>
              <a:gd name="T54" fmla="*/ 2147483647 w 243"/>
              <a:gd name="T55" fmla="*/ 2147483647 h 124"/>
              <a:gd name="T56" fmla="*/ 2147483647 w 243"/>
              <a:gd name="T57" fmla="*/ 2147483647 h 124"/>
              <a:gd name="T58" fmla="*/ 2147483647 w 243"/>
              <a:gd name="T59" fmla="*/ 2147483647 h 124"/>
              <a:gd name="T60" fmla="*/ 2147483647 w 243"/>
              <a:gd name="T61" fmla="*/ 2147483647 h 124"/>
              <a:gd name="T62" fmla="*/ 2147483647 w 243"/>
              <a:gd name="T63" fmla="*/ 2147483647 h 124"/>
              <a:gd name="T64" fmla="*/ 2147483647 w 243"/>
              <a:gd name="T65" fmla="*/ 2147483647 h 124"/>
              <a:gd name="T66" fmla="*/ 2147483647 w 243"/>
              <a:gd name="T67" fmla="*/ 0 h 124"/>
              <a:gd name="T68" fmla="*/ 2147483647 w 243"/>
              <a:gd name="T69" fmla="*/ 0 h 124"/>
              <a:gd name="T70" fmla="*/ 2147483647 w 243"/>
              <a:gd name="T71" fmla="*/ 0 h 124"/>
              <a:gd name="T72" fmla="*/ 2147483647 w 243"/>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124"/>
              <a:gd name="T113" fmla="*/ 243 w 243"/>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124">
                <a:moveTo>
                  <a:pt x="21" y="0"/>
                </a:moveTo>
                <a:lnTo>
                  <a:pt x="16" y="0"/>
                </a:lnTo>
                <a:lnTo>
                  <a:pt x="11" y="0"/>
                </a:lnTo>
                <a:lnTo>
                  <a:pt x="9" y="2"/>
                </a:lnTo>
                <a:lnTo>
                  <a:pt x="7" y="4"/>
                </a:lnTo>
                <a:lnTo>
                  <a:pt x="2" y="9"/>
                </a:lnTo>
                <a:lnTo>
                  <a:pt x="2" y="11"/>
                </a:lnTo>
                <a:lnTo>
                  <a:pt x="0" y="16"/>
                </a:lnTo>
                <a:lnTo>
                  <a:pt x="0" y="20"/>
                </a:lnTo>
                <a:lnTo>
                  <a:pt x="0" y="104"/>
                </a:lnTo>
                <a:lnTo>
                  <a:pt x="0" y="108"/>
                </a:lnTo>
                <a:lnTo>
                  <a:pt x="2" y="111"/>
                </a:lnTo>
                <a:lnTo>
                  <a:pt x="2" y="115"/>
                </a:lnTo>
                <a:lnTo>
                  <a:pt x="7" y="117"/>
                </a:lnTo>
                <a:lnTo>
                  <a:pt x="9" y="120"/>
                </a:lnTo>
                <a:lnTo>
                  <a:pt x="11" y="122"/>
                </a:lnTo>
                <a:lnTo>
                  <a:pt x="16" y="124"/>
                </a:lnTo>
                <a:lnTo>
                  <a:pt x="21" y="124"/>
                </a:lnTo>
                <a:lnTo>
                  <a:pt x="222" y="124"/>
                </a:lnTo>
                <a:lnTo>
                  <a:pt x="227" y="124"/>
                </a:lnTo>
                <a:lnTo>
                  <a:pt x="232" y="122"/>
                </a:lnTo>
                <a:lnTo>
                  <a:pt x="234" y="120"/>
                </a:lnTo>
                <a:lnTo>
                  <a:pt x="236" y="117"/>
                </a:lnTo>
                <a:lnTo>
                  <a:pt x="241" y="115"/>
                </a:lnTo>
                <a:lnTo>
                  <a:pt x="241" y="111"/>
                </a:lnTo>
                <a:lnTo>
                  <a:pt x="243" y="108"/>
                </a:lnTo>
                <a:lnTo>
                  <a:pt x="243" y="104"/>
                </a:lnTo>
                <a:lnTo>
                  <a:pt x="243" y="20"/>
                </a:lnTo>
                <a:lnTo>
                  <a:pt x="243" y="16"/>
                </a:lnTo>
                <a:lnTo>
                  <a:pt x="241" y="11"/>
                </a:lnTo>
                <a:lnTo>
                  <a:pt x="241" y="9"/>
                </a:lnTo>
                <a:lnTo>
                  <a:pt x="236" y="4"/>
                </a:lnTo>
                <a:lnTo>
                  <a:pt x="234" y="2"/>
                </a:lnTo>
                <a:lnTo>
                  <a:pt x="232" y="0"/>
                </a:lnTo>
                <a:lnTo>
                  <a:pt x="227" y="0"/>
                </a:lnTo>
                <a:lnTo>
                  <a:pt x="222"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4" name="Freeform 156"/>
          <p:cNvSpPr>
            <a:spLocks/>
          </p:cNvSpPr>
          <p:nvPr/>
        </p:nvSpPr>
        <p:spPr bwMode="auto">
          <a:xfrm>
            <a:off x="1743075" y="5043488"/>
            <a:ext cx="200025"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5" name="Freeform 155"/>
          <p:cNvSpPr>
            <a:spLocks/>
          </p:cNvSpPr>
          <p:nvPr/>
        </p:nvSpPr>
        <p:spPr bwMode="auto">
          <a:xfrm>
            <a:off x="1743075" y="5043488"/>
            <a:ext cx="200025" cy="77787"/>
          </a:xfrm>
          <a:custGeom>
            <a:avLst/>
            <a:gdLst>
              <a:gd name="T0" fmla="*/ 2147483647 w 245"/>
              <a:gd name="T1" fmla="*/ 0 h 124"/>
              <a:gd name="T2" fmla="*/ 2147483647 w 245"/>
              <a:gd name="T3" fmla="*/ 0 h 124"/>
              <a:gd name="T4" fmla="*/ 2147483647 w 245"/>
              <a:gd name="T5" fmla="*/ 0 h 124"/>
              <a:gd name="T6" fmla="*/ 2147483647 w 245"/>
              <a:gd name="T7" fmla="*/ 2147483647 h 124"/>
              <a:gd name="T8" fmla="*/ 2147483647 w 245"/>
              <a:gd name="T9" fmla="*/ 2147483647 h 124"/>
              <a:gd name="T10" fmla="*/ 2147483647 w 245"/>
              <a:gd name="T11" fmla="*/ 2147483647 h 124"/>
              <a:gd name="T12" fmla="*/ 2147483647 w 245"/>
              <a:gd name="T13" fmla="*/ 2147483647 h 124"/>
              <a:gd name="T14" fmla="*/ 2147483647 w 245"/>
              <a:gd name="T15" fmla="*/ 2147483647 h 124"/>
              <a:gd name="T16" fmla="*/ 0 w 245"/>
              <a:gd name="T17" fmla="*/ 2147483647 h 124"/>
              <a:gd name="T18" fmla="*/ 0 w 245"/>
              <a:gd name="T19" fmla="*/ 2147483647 h 124"/>
              <a:gd name="T20" fmla="*/ 2147483647 w 245"/>
              <a:gd name="T21" fmla="*/ 2147483647 h 124"/>
              <a:gd name="T22" fmla="*/ 2147483647 w 245"/>
              <a:gd name="T23" fmla="*/ 2147483647 h 124"/>
              <a:gd name="T24" fmla="*/ 2147483647 w 245"/>
              <a:gd name="T25" fmla="*/ 2147483647 h 124"/>
              <a:gd name="T26" fmla="*/ 2147483647 w 245"/>
              <a:gd name="T27" fmla="*/ 2147483647 h 124"/>
              <a:gd name="T28" fmla="*/ 2147483647 w 245"/>
              <a:gd name="T29" fmla="*/ 2147483647 h 124"/>
              <a:gd name="T30" fmla="*/ 2147483647 w 245"/>
              <a:gd name="T31" fmla="*/ 2147483647 h 124"/>
              <a:gd name="T32" fmla="*/ 2147483647 w 245"/>
              <a:gd name="T33" fmla="*/ 2147483647 h 124"/>
              <a:gd name="T34" fmla="*/ 2147483647 w 245"/>
              <a:gd name="T35" fmla="*/ 2147483647 h 124"/>
              <a:gd name="T36" fmla="*/ 2147483647 w 245"/>
              <a:gd name="T37" fmla="*/ 2147483647 h 124"/>
              <a:gd name="T38" fmla="*/ 2147483647 w 245"/>
              <a:gd name="T39" fmla="*/ 2147483647 h 124"/>
              <a:gd name="T40" fmla="*/ 2147483647 w 245"/>
              <a:gd name="T41" fmla="*/ 2147483647 h 124"/>
              <a:gd name="T42" fmla="*/ 2147483647 w 245"/>
              <a:gd name="T43" fmla="*/ 2147483647 h 124"/>
              <a:gd name="T44" fmla="*/ 2147483647 w 245"/>
              <a:gd name="T45" fmla="*/ 2147483647 h 124"/>
              <a:gd name="T46" fmla="*/ 2147483647 w 245"/>
              <a:gd name="T47" fmla="*/ 2147483647 h 124"/>
              <a:gd name="T48" fmla="*/ 2147483647 w 245"/>
              <a:gd name="T49" fmla="*/ 2147483647 h 124"/>
              <a:gd name="T50" fmla="*/ 2147483647 w 245"/>
              <a:gd name="T51" fmla="*/ 2147483647 h 124"/>
              <a:gd name="T52" fmla="*/ 2147483647 w 245"/>
              <a:gd name="T53" fmla="*/ 2147483647 h 124"/>
              <a:gd name="T54" fmla="*/ 2147483647 w 245"/>
              <a:gd name="T55" fmla="*/ 2147483647 h 124"/>
              <a:gd name="T56" fmla="*/ 2147483647 w 245"/>
              <a:gd name="T57" fmla="*/ 2147483647 h 124"/>
              <a:gd name="T58" fmla="*/ 2147483647 w 245"/>
              <a:gd name="T59" fmla="*/ 2147483647 h 124"/>
              <a:gd name="T60" fmla="*/ 2147483647 w 245"/>
              <a:gd name="T61" fmla="*/ 2147483647 h 124"/>
              <a:gd name="T62" fmla="*/ 2147483647 w 245"/>
              <a:gd name="T63" fmla="*/ 2147483647 h 124"/>
              <a:gd name="T64" fmla="*/ 2147483647 w 245"/>
              <a:gd name="T65" fmla="*/ 2147483647 h 124"/>
              <a:gd name="T66" fmla="*/ 2147483647 w 245"/>
              <a:gd name="T67" fmla="*/ 0 h 124"/>
              <a:gd name="T68" fmla="*/ 2147483647 w 245"/>
              <a:gd name="T69" fmla="*/ 0 h 124"/>
              <a:gd name="T70" fmla="*/ 2147483647 w 245"/>
              <a:gd name="T71" fmla="*/ 0 h 124"/>
              <a:gd name="T72" fmla="*/ 2147483647 w 24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124"/>
              <a:gd name="T113" fmla="*/ 245 w 24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124">
                <a:moveTo>
                  <a:pt x="21" y="0"/>
                </a:moveTo>
                <a:lnTo>
                  <a:pt x="18" y="0"/>
                </a:lnTo>
                <a:lnTo>
                  <a:pt x="14" y="0"/>
                </a:lnTo>
                <a:lnTo>
                  <a:pt x="9" y="2"/>
                </a:lnTo>
                <a:lnTo>
                  <a:pt x="7" y="4"/>
                </a:lnTo>
                <a:lnTo>
                  <a:pt x="4" y="9"/>
                </a:lnTo>
                <a:lnTo>
                  <a:pt x="2" y="11"/>
                </a:lnTo>
                <a:lnTo>
                  <a:pt x="2" y="16"/>
                </a:lnTo>
                <a:lnTo>
                  <a:pt x="0" y="20"/>
                </a:lnTo>
                <a:lnTo>
                  <a:pt x="0" y="104"/>
                </a:lnTo>
                <a:lnTo>
                  <a:pt x="2" y="108"/>
                </a:lnTo>
                <a:lnTo>
                  <a:pt x="2" y="111"/>
                </a:lnTo>
                <a:lnTo>
                  <a:pt x="4" y="115"/>
                </a:lnTo>
                <a:lnTo>
                  <a:pt x="7" y="117"/>
                </a:lnTo>
                <a:lnTo>
                  <a:pt x="9" y="120"/>
                </a:lnTo>
                <a:lnTo>
                  <a:pt x="14" y="122"/>
                </a:lnTo>
                <a:lnTo>
                  <a:pt x="18" y="124"/>
                </a:lnTo>
                <a:lnTo>
                  <a:pt x="21" y="124"/>
                </a:lnTo>
                <a:lnTo>
                  <a:pt x="225" y="124"/>
                </a:lnTo>
                <a:lnTo>
                  <a:pt x="227" y="124"/>
                </a:lnTo>
                <a:lnTo>
                  <a:pt x="232" y="122"/>
                </a:lnTo>
                <a:lnTo>
                  <a:pt x="236" y="120"/>
                </a:lnTo>
                <a:lnTo>
                  <a:pt x="238" y="117"/>
                </a:lnTo>
                <a:lnTo>
                  <a:pt x="241" y="115"/>
                </a:lnTo>
                <a:lnTo>
                  <a:pt x="243" y="111"/>
                </a:lnTo>
                <a:lnTo>
                  <a:pt x="243" y="108"/>
                </a:lnTo>
                <a:lnTo>
                  <a:pt x="245" y="104"/>
                </a:lnTo>
                <a:lnTo>
                  <a:pt x="245" y="20"/>
                </a:lnTo>
                <a:lnTo>
                  <a:pt x="243" y="16"/>
                </a:lnTo>
                <a:lnTo>
                  <a:pt x="243" y="11"/>
                </a:lnTo>
                <a:lnTo>
                  <a:pt x="241" y="9"/>
                </a:lnTo>
                <a:lnTo>
                  <a:pt x="238" y="4"/>
                </a:lnTo>
                <a:lnTo>
                  <a:pt x="236" y="2"/>
                </a:lnTo>
                <a:lnTo>
                  <a:pt x="232" y="0"/>
                </a:lnTo>
                <a:lnTo>
                  <a:pt x="227" y="0"/>
                </a:lnTo>
                <a:lnTo>
                  <a:pt x="225" y="0"/>
                </a:lnTo>
                <a:lnTo>
                  <a:pt x="21" y="0"/>
                </a:lnTo>
              </a:path>
            </a:pathLst>
          </a:cu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196" name="Rectangle 154"/>
          <p:cNvSpPr>
            <a:spLocks noChangeArrowheads="1"/>
          </p:cNvSpPr>
          <p:nvPr/>
        </p:nvSpPr>
        <p:spPr bwMode="auto">
          <a:xfrm>
            <a:off x="2192338" y="4165600"/>
            <a:ext cx="1108075" cy="307975"/>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97" name="Rectangle 153"/>
          <p:cNvSpPr>
            <a:spLocks noChangeArrowheads="1"/>
          </p:cNvSpPr>
          <p:nvPr/>
        </p:nvSpPr>
        <p:spPr bwMode="auto">
          <a:xfrm>
            <a:off x="3300413" y="4227513"/>
            <a:ext cx="149225" cy="190500"/>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98" name="Rectangle 152"/>
          <p:cNvSpPr>
            <a:spLocks noChangeArrowheads="1"/>
          </p:cNvSpPr>
          <p:nvPr/>
        </p:nvSpPr>
        <p:spPr bwMode="auto">
          <a:xfrm>
            <a:off x="1671638" y="4213225"/>
            <a:ext cx="1090612" cy="2317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199" name="Rectangle 150"/>
          <p:cNvSpPr>
            <a:spLocks noChangeArrowheads="1"/>
          </p:cNvSpPr>
          <p:nvPr/>
        </p:nvSpPr>
        <p:spPr bwMode="auto">
          <a:xfrm>
            <a:off x="1671638" y="4213225"/>
            <a:ext cx="1090612" cy="2317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0" name="Rectangle 149"/>
          <p:cNvSpPr>
            <a:spLocks noChangeArrowheads="1"/>
          </p:cNvSpPr>
          <p:nvPr/>
        </p:nvSpPr>
        <p:spPr bwMode="auto">
          <a:xfrm>
            <a:off x="1673225" y="4213225"/>
            <a:ext cx="1090613" cy="231775"/>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1" name="Line 148"/>
          <p:cNvSpPr>
            <a:spLocks noChangeShapeType="1"/>
          </p:cNvSpPr>
          <p:nvPr/>
        </p:nvSpPr>
        <p:spPr bwMode="auto">
          <a:xfrm flipH="1">
            <a:off x="1344613" y="4313238"/>
            <a:ext cx="398462" cy="0"/>
          </a:xfrm>
          <a:prstGeom prst="line">
            <a:avLst/>
          </a:prstGeom>
          <a:noFill/>
          <a:ln w="55880">
            <a:solidFill>
              <a:srgbClr val="00FFF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02" name="Rectangle 147"/>
          <p:cNvSpPr>
            <a:spLocks noChangeArrowheads="1"/>
          </p:cNvSpPr>
          <p:nvPr/>
        </p:nvSpPr>
        <p:spPr bwMode="auto">
          <a:xfrm>
            <a:off x="1195388" y="4159250"/>
            <a:ext cx="98425" cy="346075"/>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3" name="Rectangle 146"/>
          <p:cNvSpPr>
            <a:spLocks noChangeArrowheads="1"/>
          </p:cNvSpPr>
          <p:nvPr/>
        </p:nvSpPr>
        <p:spPr bwMode="auto">
          <a:xfrm>
            <a:off x="1195388" y="4159250"/>
            <a:ext cx="98425" cy="346075"/>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4" name="Rectangle 145"/>
          <p:cNvSpPr>
            <a:spLocks noChangeArrowheads="1"/>
          </p:cNvSpPr>
          <p:nvPr/>
        </p:nvSpPr>
        <p:spPr bwMode="auto">
          <a:xfrm>
            <a:off x="1293813" y="4270375"/>
            <a:ext cx="50800" cy="11430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5" name="Rectangle 144"/>
          <p:cNvSpPr>
            <a:spLocks noChangeArrowheads="1"/>
          </p:cNvSpPr>
          <p:nvPr/>
        </p:nvSpPr>
        <p:spPr bwMode="auto">
          <a:xfrm>
            <a:off x="1293813" y="4270375"/>
            <a:ext cx="50800" cy="114300"/>
          </a:xfrm>
          <a:prstGeom prst="rect">
            <a:avLst/>
          </a:prstGeom>
          <a:noFill/>
          <a:ln w="12065">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06" name="Freeform 143"/>
          <p:cNvSpPr>
            <a:spLocks/>
          </p:cNvSpPr>
          <p:nvPr/>
        </p:nvSpPr>
        <p:spPr bwMode="auto">
          <a:xfrm>
            <a:off x="396875" y="4046538"/>
            <a:ext cx="200025" cy="650875"/>
          </a:xfrm>
          <a:custGeom>
            <a:avLst/>
            <a:gdLst>
              <a:gd name="T0" fmla="*/ 0 w 245"/>
              <a:gd name="T1" fmla="*/ 2147483647 h 1052"/>
              <a:gd name="T2" fmla="*/ 0 w 245"/>
              <a:gd name="T3" fmla="*/ 2147483647 h 1052"/>
              <a:gd name="T4" fmla="*/ 2147483647 w 245"/>
              <a:gd name="T5" fmla="*/ 2147483647 h 1052"/>
              <a:gd name="T6" fmla="*/ 2147483647 w 245"/>
              <a:gd name="T7" fmla="*/ 0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245"/>
                </a:moveTo>
                <a:lnTo>
                  <a:pt x="0" y="1052"/>
                </a:lnTo>
                <a:lnTo>
                  <a:pt x="245" y="807"/>
                </a:lnTo>
                <a:lnTo>
                  <a:pt x="245"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07" name="Line 142"/>
          <p:cNvSpPr>
            <a:spLocks noChangeShapeType="1"/>
          </p:cNvSpPr>
          <p:nvPr/>
        </p:nvSpPr>
        <p:spPr bwMode="auto">
          <a:xfrm flipV="1">
            <a:off x="396875" y="4046538"/>
            <a:ext cx="200025" cy="152400"/>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08" name="Freeform 141"/>
          <p:cNvSpPr>
            <a:spLocks/>
          </p:cNvSpPr>
          <p:nvPr/>
        </p:nvSpPr>
        <p:spPr bwMode="auto">
          <a:xfrm>
            <a:off x="396875" y="4546600"/>
            <a:ext cx="349250" cy="150813"/>
          </a:xfrm>
          <a:custGeom>
            <a:avLst/>
            <a:gdLst>
              <a:gd name="T0" fmla="*/ 0 w 428"/>
              <a:gd name="T1" fmla="*/ 2147483647 h 245"/>
              <a:gd name="T2" fmla="*/ 2147483647 w 428"/>
              <a:gd name="T3" fmla="*/ 2147483647 h 245"/>
              <a:gd name="T4" fmla="*/ 2147483647 w 428"/>
              <a:gd name="T5" fmla="*/ 0 h 245"/>
              <a:gd name="T6" fmla="*/ 2147483647 w 428"/>
              <a:gd name="T7" fmla="*/ 0 h 245"/>
              <a:gd name="T8" fmla="*/ 0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0" y="245"/>
                </a:moveTo>
                <a:lnTo>
                  <a:pt x="183" y="245"/>
                </a:lnTo>
                <a:lnTo>
                  <a:pt x="428" y="0"/>
                </a:lnTo>
                <a:lnTo>
                  <a:pt x="245"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09" name="Line 140"/>
          <p:cNvSpPr>
            <a:spLocks noChangeShapeType="1"/>
          </p:cNvSpPr>
          <p:nvPr/>
        </p:nvSpPr>
        <p:spPr bwMode="auto">
          <a:xfrm flipV="1">
            <a:off x="396875" y="4546600"/>
            <a:ext cx="200025" cy="150813"/>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0" name="Freeform 139"/>
          <p:cNvSpPr>
            <a:spLocks/>
          </p:cNvSpPr>
          <p:nvPr/>
        </p:nvSpPr>
        <p:spPr bwMode="auto">
          <a:xfrm>
            <a:off x="546100" y="4046538"/>
            <a:ext cx="200025" cy="650875"/>
          </a:xfrm>
          <a:custGeom>
            <a:avLst/>
            <a:gdLst>
              <a:gd name="T0" fmla="*/ 0 w 245"/>
              <a:gd name="T1" fmla="*/ 2147483647 h 1052"/>
              <a:gd name="T2" fmla="*/ 0 w 245"/>
              <a:gd name="T3" fmla="*/ 2147483647 h 1052"/>
              <a:gd name="T4" fmla="*/ 2147483647 w 245"/>
              <a:gd name="T5" fmla="*/ 0 h 1052"/>
              <a:gd name="T6" fmla="*/ 2147483647 w 245"/>
              <a:gd name="T7" fmla="*/ 2147483647 h 1052"/>
              <a:gd name="T8" fmla="*/ 0 w 245"/>
              <a:gd name="T9" fmla="*/ 2147483647 h 1052"/>
              <a:gd name="T10" fmla="*/ 0 60000 65536"/>
              <a:gd name="T11" fmla="*/ 0 60000 65536"/>
              <a:gd name="T12" fmla="*/ 0 60000 65536"/>
              <a:gd name="T13" fmla="*/ 0 60000 65536"/>
              <a:gd name="T14" fmla="*/ 0 60000 65536"/>
              <a:gd name="T15" fmla="*/ 0 w 245"/>
              <a:gd name="T16" fmla="*/ 0 h 1052"/>
              <a:gd name="T17" fmla="*/ 245 w 245"/>
              <a:gd name="T18" fmla="*/ 1052 h 1052"/>
            </a:gdLst>
            <a:ahLst/>
            <a:cxnLst>
              <a:cxn ang="T10">
                <a:pos x="T0" y="T1"/>
              </a:cxn>
              <a:cxn ang="T11">
                <a:pos x="T2" y="T3"/>
              </a:cxn>
              <a:cxn ang="T12">
                <a:pos x="T4" y="T5"/>
              </a:cxn>
              <a:cxn ang="T13">
                <a:pos x="T6" y="T7"/>
              </a:cxn>
              <a:cxn ang="T14">
                <a:pos x="T8" y="T9"/>
              </a:cxn>
            </a:cxnLst>
            <a:rect l="T15" t="T16" r="T17" b="T18"/>
            <a:pathLst>
              <a:path w="245" h="1052">
                <a:moveTo>
                  <a:pt x="0" y="1052"/>
                </a:moveTo>
                <a:lnTo>
                  <a:pt x="0" y="245"/>
                </a:lnTo>
                <a:lnTo>
                  <a:pt x="245" y="0"/>
                </a:lnTo>
                <a:lnTo>
                  <a:pt x="245" y="807"/>
                </a:lnTo>
                <a:lnTo>
                  <a:pt x="0" y="1052"/>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1" name="Line 138"/>
          <p:cNvSpPr>
            <a:spLocks noChangeShapeType="1"/>
          </p:cNvSpPr>
          <p:nvPr/>
        </p:nvSpPr>
        <p:spPr bwMode="auto">
          <a:xfrm flipV="1">
            <a:off x="546100" y="4546600"/>
            <a:ext cx="200025" cy="150813"/>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2" name="Freeform 137"/>
          <p:cNvSpPr>
            <a:spLocks/>
          </p:cNvSpPr>
          <p:nvPr/>
        </p:nvSpPr>
        <p:spPr bwMode="auto">
          <a:xfrm>
            <a:off x="396875" y="4046538"/>
            <a:ext cx="349250" cy="152400"/>
          </a:xfrm>
          <a:custGeom>
            <a:avLst/>
            <a:gdLst>
              <a:gd name="T0" fmla="*/ 2147483647 w 428"/>
              <a:gd name="T1" fmla="*/ 2147483647 h 245"/>
              <a:gd name="T2" fmla="*/ 0 w 428"/>
              <a:gd name="T3" fmla="*/ 2147483647 h 245"/>
              <a:gd name="T4" fmla="*/ 2147483647 w 428"/>
              <a:gd name="T5" fmla="*/ 0 h 245"/>
              <a:gd name="T6" fmla="*/ 2147483647 w 428"/>
              <a:gd name="T7" fmla="*/ 0 h 245"/>
              <a:gd name="T8" fmla="*/ 2147483647 w 428"/>
              <a:gd name="T9" fmla="*/ 2147483647 h 245"/>
              <a:gd name="T10" fmla="*/ 0 60000 65536"/>
              <a:gd name="T11" fmla="*/ 0 60000 65536"/>
              <a:gd name="T12" fmla="*/ 0 60000 65536"/>
              <a:gd name="T13" fmla="*/ 0 60000 65536"/>
              <a:gd name="T14" fmla="*/ 0 60000 65536"/>
              <a:gd name="T15" fmla="*/ 0 w 428"/>
              <a:gd name="T16" fmla="*/ 0 h 245"/>
              <a:gd name="T17" fmla="*/ 428 w 428"/>
              <a:gd name="T18" fmla="*/ 245 h 245"/>
            </a:gdLst>
            <a:ahLst/>
            <a:cxnLst>
              <a:cxn ang="T10">
                <a:pos x="T0" y="T1"/>
              </a:cxn>
              <a:cxn ang="T11">
                <a:pos x="T2" y="T3"/>
              </a:cxn>
              <a:cxn ang="T12">
                <a:pos x="T4" y="T5"/>
              </a:cxn>
              <a:cxn ang="T13">
                <a:pos x="T6" y="T7"/>
              </a:cxn>
              <a:cxn ang="T14">
                <a:pos x="T8" y="T9"/>
              </a:cxn>
            </a:cxnLst>
            <a:rect l="T15" t="T16" r="T17" b="T18"/>
            <a:pathLst>
              <a:path w="428" h="245">
                <a:moveTo>
                  <a:pt x="183" y="245"/>
                </a:moveTo>
                <a:lnTo>
                  <a:pt x="0" y="245"/>
                </a:lnTo>
                <a:lnTo>
                  <a:pt x="245" y="0"/>
                </a:lnTo>
                <a:lnTo>
                  <a:pt x="428"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3" name="Line 136"/>
          <p:cNvSpPr>
            <a:spLocks noChangeShapeType="1"/>
          </p:cNvSpPr>
          <p:nvPr/>
        </p:nvSpPr>
        <p:spPr bwMode="auto">
          <a:xfrm flipV="1">
            <a:off x="546100" y="4046538"/>
            <a:ext cx="200025" cy="152400"/>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4" name="Line 135"/>
          <p:cNvSpPr>
            <a:spLocks noChangeShapeType="1"/>
          </p:cNvSpPr>
          <p:nvPr/>
        </p:nvSpPr>
        <p:spPr bwMode="auto">
          <a:xfrm>
            <a:off x="396875" y="4198938"/>
            <a:ext cx="1588" cy="498475"/>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5" name="Line 134"/>
          <p:cNvSpPr>
            <a:spLocks noChangeShapeType="1"/>
          </p:cNvSpPr>
          <p:nvPr/>
        </p:nvSpPr>
        <p:spPr bwMode="auto">
          <a:xfrm>
            <a:off x="396875" y="4697413"/>
            <a:ext cx="149225" cy="1587"/>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6" name="Line 133"/>
          <p:cNvSpPr>
            <a:spLocks noChangeShapeType="1"/>
          </p:cNvSpPr>
          <p:nvPr/>
        </p:nvSpPr>
        <p:spPr bwMode="auto">
          <a:xfrm flipV="1">
            <a:off x="546100" y="4198938"/>
            <a:ext cx="1588" cy="498475"/>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7" name="Line 132"/>
          <p:cNvSpPr>
            <a:spLocks noChangeShapeType="1"/>
          </p:cNvSpPr>
          <p:nvPr/>
        </p:nvSpPr>
        <p:spPr bwMode="auto">
          <a:xfrm flipH="1">
            <a:off x="396875" y="4198938"/>
            <a:ext cx="149225" cy="0"/>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18" name="Rectangle 131"/>
          <p:cNvSpPr>
            <a:spLocks noChangeArrowheads="1"/>
          </p:cNvSpPr>
          <p:nvPr/>
        </p:nvSpPr>
        <p:spPr bwMode="auto">
          <a:xfrm>
            <a:off x="625475" y="4254500"/>
            <a:ext cx="549275" cy="115888"/>
          </a:xfrm>
          <a:prstGeom prst="rect">
            <a:avLst/>
          </a:prstGeom>
          <a:blipFill dpi="0" rotWithShape="0">
            <a:blip r:embed="rId3"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19" name="Rectangle 130"/>
          <p:cNvSpPr>
            <a:spLocks noChangeArrowheads="1"/>
          </p:cNvSpPr>
          <p:nvPr/>
        </p:nvSpPr>
        <p:spPr bwMode="auto">
          <a:xfrm>
            <a:off x="625475" y="4254500"/>
            <a:ext cx="549275" cy="115888"/>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20" name="Freeform 129"/>
          <p:cNvSpPr>
            <a:spLocks/>
          </p:cNvSpPr>
          <p:nvPr/>
        </p:nvSpPr>
        <p:spPr bwMode="auto">
          <a:xfrm>
            <a:off x="1543050" y="4392613"/>
            <a:ext cx="200025" cy="266700"/>
          </a:xfrm>
          <a:custGeom>
            <a:avLst/>
            <a:gdLst>
              <a:gd name="T0" fmla="*/ 0 w 246"/>
              <a:gd name="T1" fmla="*/ 2147483647 h 430"/>
              <a:gd name="T2" fmla="*/ 0 w 246"/>
              <a:gd name="T3" fmla="*/ 2147483647 h 430"/>
              <a:gd name="T4" fmla="*/ 2147483647 w 246"/>
              <a:gd name="T5" fmla="*/ 2147483647 h 430"/>
              <a:gd name="T6" fmla="*/ 2147483647 w 246"/>
              <a:gd name="T7" fmla="*/ 0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245"/>
                </a:moveTo>
                <a:lnTo>
                  <a:pt x="0" y="430"/>
                </a:lnTo>
                <a:lnTo>
                  <a:pt x="246" y="185"/>
                </a:lnTo>
                <a:lnTo>
                  <a:pt x="246" y="0"/>
                </a:lnTo>
                <a:lnTo>
                  <a:pt x="0" y="245"/>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1" name="Line 128"/>
          <p:cNvSpPr>
            <a:spLocks noChangeShapeType="1"/>
          </p:cNvSpPr>
          <p:nvPr/>
        </p:nvSpPr>
        <p:spPr bwMode="auto">
          <a:xfrm flipV="1">
            <a:off x="1543050" y="4392613"/>
            <a:ext cx="200025" cy="150812"/>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2" name="Freeform 127"/>
          <p:cNvSpPr>
            <a:spLocks/>
          </p:cNvSpPr>
          <p:nvPr/>
        </p:nvSpPr>
        <p:spPr bwMode="auto">
          <a:xfrm>
            <a:off x="1543050" y="4506913"/>
            <a:ext cx="349250" cy="152400"/>
          </a:xfrm>
          <a:custGeom>
            <a:avLst/>
            <a:gdLst>
              <a:gd name="T0" fmla="*/ 0 w 429"/>
              <a:gd name="T1" fmla="*/ 2147483647 h 245"/>
              <a:gd name="T2" fmla="*/ 2147483647 w 429"/>
              <a:gd name="T3" fmla="*/ 2147483647 h 245"/>
              <a:gd name="T4" fmla="*/ 2147483647 w 429"/>
              <a:gd name="T5" fmla="*/ 0 h 245"/>
              <a:gd name="T6" fmla="*/ 2147483647 w 429"/>
              <a:gd name="T7" fmla="*/ 0 h 245"/>
              <a:gd name="T8" fmla="*/ 0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0" y="245"/>
                </a:moveTo>
                <a:lnTo>
                  <a:pt x="183" y="245"/>
                </a:lnTo>
                <a:lnTo>
                  <a:pt x="429" y="0"/>
                </a:lnTo>
                <a:lnTo>
                  <a:pt x="246" y="0"/>
                </a:lnTo>
                <a:lnTo>
                  <a:pt x="0"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3" name="Line 126"/>
          <p:cNvSpPr>
            <a:spLocks noChangeShapeType="1"/>
          </p:cNvSpPr>
          <p:nvPr/>
        </p:nvSpPr>
        <p:spPr bwMode="auto">
          <a:xfrm flipV="1">
            <a:off x="1543050" y="4506913"/>
            <a:ext cx="200025" cy="152400"/>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4" name="Freeform 125"/>
          <p:cNvSpPr>
            <a:spLocks/>
          </p:cNvSpPr>
          <p:nvPr/>
        </p:nvSpPr>
        <p:spPr bwMode="auto">
          <a:xfrm>
            <a:off x="1692275" y="4392613"/>
            <a:ext cx="200025" cy="266700"/>
          </a:xfrm>
          <a:custGeom>
            <a:avLst/>
            <a:gdLst>
              <a:gd name="T0" fmla="*/ 0 w 246"/>
              <a:gd name="T1" fmla="*/ 2147483647 h 430"/>
              <a:gd name="T2" fmla="*/ 0 w 246"/>
              <a:gd name="T3" fmla="*/ 2147483647 h 430"/>
              <a:gd name="T4" fmla="*/ 2147483647 w 246"/>
              <a:gd name="T5" fmla="*/ 0 h 430"/>
              <a:gd name="T6" fmla="*/ 2147483647 w 246"/>
              <a:gd name="T7" fmla="*/ 2147483647 h 430"/>
              <a:gd name="T8" fmla="*/ 0 w 246"/>
              <a:gd name="T9" fmla="*/ 2147483647 h 430"/>
              <a:gd name="T10" fmla="*/ 0 60000 65536"/>
              <a:gd name="T11" fmla="*/ 0 60000 65536"/>
              <a:gd name="T12" fmla="*/ 0 60000 65536"/>
              <a:gd name="T13" fmla="*/ 0 60000 65536"/>
              <a:gd name="T14" fmla="*/ 0 60000 65536"/>
              <a:gd name="T15" fmla="*/ 0 w 246"/>
              <a:gd name="T16" fmla="*/ 0 h 430"/>
              <a:gd name="T17" fmla="*/ 246 w 246"/>
              <a:gd name="T18" fmla="*/ 430 h 430"/>
            </a:gdLst>
            <a:ahLst/>
            <a:cxnLst>
              <a:cxn ang="T10">
                <a:pos x="T0" y="T1"/>
              </a:cxn>
              <a:cxn ang="T11">
                <a:pos x="T2" y="T3"/>
              </a:cxn>
              <a:cxn ang="T12">
                <a:pos x="T4" y="T5"/>
              </a:cxn>
              <a:cxn ang="T13">
                <a:pos x="T6" y="T7"/>
              </a:cxn>
              <a:cxn ang="T14">
                <a:pos x="T8" y="T9"/>
              </a:cxn>
            </a:cxnLst>
            <a:rect l="T15" t="T16" r="T17" b="T18"/>
            <a:pathLst>
              <a:path w="246" h="430">
                <a:moveTo>
                  <a:pt x="0" y="430"/>
                </a:moveTo>
                <a:lnTo>
                  <a:pt x="0" y="245"/>
                </a:lnTo>
                <a:lnTo>
                  <a:pt x="246" y="0"/>
                </a:lnTo>
                <a:lnTo>
                  <a:pt x="246" y="185"/>
                </a:lnTo>
                <a:lnTo>
                  <a:pt x="0" y="430"/>
                </a:lnTo>
                <a:close/>
              </a:path>
            </a:pathLst>
          </a:custGeom>
          <a:solidFill>
            <a:srgbClr val="717171"/>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5" name="Line 124"/>
          <p:cNvSpPr>
            <a:spLocks noChangeShapeType="1"/>
          </p:cNvSpPr>
          <p:nvPr/>
        </p:nvSpPr>
        <p:spPr bwMode="auto">
          <a:xfrm flipV="1">
            <a:off x="1692275" y="4506913"/>
            <a:ext cx="200025" cy="152400"/>
          </a:xfrm>
          <a:prstGeom prst="line">
            <a:avLst/>
          </a:prstGeom>
          <a:noFill/>
          <a:ln w="1270">
            <a:solidFill>
              <a:srgbClr val="717171"/>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6" name="Freeform 123"/>
          <p:cNvSpPr>
            <a:spLocks/>
          </p:cNvSpPr>
          <p:nvPr/>
        </p:nvSpPr>
        <p:spPr bwMode="auto">
          <a:xfrm>
            <a:off x="1543050" y="4392613"/>
            <a:ext cx="349250" cy="150812"/>
          </a:xfrm>
          <a:custGeom>
            <a:avLst/>
            <a:gdLst>
              <a:gd name="T0" fmla="*/ 2147483647 w 429"/>
              <a:gd name="T1" fmla="*/ 2147483647 h 245"/>
              <a:gd name="T2" fmla="*/ 0 w 429"/>
              <a:gd name="T3" fmla="*/ 2147483647 h 245"/>
              <a:gd name="T4" fmla="*/ 2147483647 w 429"/>
              <a:gd name="T5" fmla="*/ 0 h 245"/>
              <a:gd name="T6" fmla="*/ 2147483647 w 429"/>
              <a:gd name="T7" fmla="*/ 0 h 245"/>
              <a:gd name="T8" fmla="*/ 2147483647 w 429"/>
              <a:gd name="T9" fmla="*/ 2147483647 h 245"/>
              <a:gd name="T10" fmla="*/ 0 60000 65536"/>
              <a:gd name="T11" fmla="*/ 0 60000 65536"/>
              <a:gd name="T12" fmla="*/ 0 60000 65536"/>
              <a:gd name="T13" fmla="*/ 0 60000 65536"/>
              <a:gd name="T14" fmla="*/ 0 60000 65536"/>
              <a:gd name="T15" fmla="*/ 0 w 429"/>
              <a:gd name="T16" fmla="*/ 0 h 245"/>
              <a:gd name="T17" fmla="*/ 429 w 429"/>
              <a:gd name="T18" fmla="*/ 245 h 245"/>
            </a:gdLst>
            <a:ahLst/>
            <a:cxnLst>
              <a:cxn ang="T10">
                <a:pos x="T0" y="T1"/>
              </a:cxn>
              <a:cxn ang="T11">
                <a:pos x="T2" y="T3"/>
              </a:cxn>
              <a:cxn ang="T12">
                <a:pos x="T4" y="T5"/>
              </a:cxn>
              <a:cxn ang="T13">
                <a:pos x="T6" y="T7"/>
              </a:cxn>
              <a:cxn ang="T14">
                <a:pos x="T8" y="T9"/>
              </a:cxn>
            </a:cxnLst>
            <a:rect l="T15" t="T16" r="T17" b="T18"/>
            <a:pathLst>
              <a:path w="429" h="245">
                <a:moveTo>
                  <a:pt x="183" y="245"/>
                </a:moveTo>
                <a:lnTo>
                  <a:pt x="0" y="245"/>
                </a:lnTo>
                <a:lnTo>
                  <a:pt x="246" y="0"/>
                </a:lnTo>
                <a:lnTo>
                  <a:pt x="429" y="0"/>
                </a:lnTo>
                <a:lnTo>
                  <a:pt x="183" y="245"/>
                </a:lnTo>
                <a:close/>
              </a:path>
            </a:pathLst>
          </a:custGeom>
          <a:solidFill>
            <a:srgbClr val="4C4C4C"/>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7" name="Line 122"/>
          <p:cNvSpPr>
            <a:spLocks noChangeShapeType="1"/>
          </p:cNvSpPr>
          <p:nvPr/>
        </p:nvSpPr>
        <p:spPr bwMode="auto">
          <a:xfrm flipV="1">
            <a:off x="1692275" y="4392613"/>
            <a:ext cx="200025" cy="150812"/>
          </a:xfrm>
          <a:prstGeom prst="line">
            <a:avLst/>
          </a:prstGeom>
          <a:noFill/>
          <a:ln w="1270">
            <a:solidFill>
              <a:srgbClr val="4C4C4C"/>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8" name="Line 121"/>
          <p:cNvSpPr>
            <a:spLocks noChangeShapeType="1"/>
          </p:cNvSpPr>
          <p:nvPr/>
        </p:nvSpPr>
        <p:spPr bwMode="auto">
          <a:xfrm>
            <a:off x="1543050" y="4543425"/>
            <a:ext cx="0" cy="115888"/>
          </a:xfrm>
          <a:prstGeom prst="line">
            <a:avLst/>
          </a:prstGeom>
          <a:noFill/>
          <a:ln w="12065">
            <a:solidFill>
              <a:srgbClr val="849395"/>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29" name="Line 120"/>
          <p:cNvSpPr>
            <a:spLocks noChangeShapeType="1"/>
          </p:cNvSpPr>
          <p:nvPr/>
        </p:nvSpPr>
        <p:spPr bwMode="auto">
          <a:xfrm>
            <a:off x="1543050" y="4659313"/>
            <a:ext cx="149225" cy="0"/>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30" name="Line 119"/>
          <p:cNvSpPr>
            <a:spLocks noChangeShapeType="1"/>
          </p:cNvSpPr>
          <p:nvPr/>
        </p:nvSpPr>
        <p:spPr bwMode="auto">
          <a:xfrm flipV="1">
            <a:off x="1692275" y="4543425"/>
            <a:ext cx="0" cy="115888"/>
          </a:xfrm>
          <a:prstGeom prst="line">
            <a:avLst/>
          </a:prstGeom>
          <a:noFill/>
          <a:ln w="12065">
            <a:solidFill>
              <a:srgbClr val="90A1A3"/>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31" name="Line 118"/>
          <p:cNvSpPr>
            <a:spLocks noChangeShapeType="1"/>
          </p:cNvSpPr>
          <p:nvPr/>
        </p:nvSpPr>
        <p:spPr bwMode="auto">
          <a:xfrm flipH="1">
            <a:off x="1543050" y="4543425"/>
            <a:ext cx="149225" cy="1588"/>
          </a:xfrm>
          <a:prstGeom prst="line">
            <a:avLst/>
          </a:prstGeom>
          <a:noFill/>
          <a:ln w="12065">
            <a:solidFill>
              <a:srgbClr val="717E7F"/>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32" name="Rectangle 117"/>
          <p:cNvSpPr>
            <a:spLocks noChangeArrowheads="1"/>
          </p:cNvSpPr>
          <p:nvPr/>
        </p:nvSpPr>
        <p:spPr bwMode="auto">
          <a:xfrm>
            <a:off x="1714500" y="4273550"/>
            <a:ext cx="179388" cy="100013"/>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3" name="Rectangle 116"/>
          <p:cNvSpPr>
            <a:spLocks noChangeArrowheads="1"/>
          </p:cNvSpPr>
          <p:nvPr/>
        </p:nvSpPr>
        <p:spPr bwMode="auto">
          <a:xfrm>
            <a:off x="1714500" y="4273550"/>
            <a:ext cx="179388" cy="100013"/>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4" name="Rectangle 115"/>
          <p:cNvSpPr>
            <a:spLocks noChangeArrowheads="1"/>
          </p:cNvSpPr>
          <p:nvPr/>
        </p:nvSpPr>
        <p:spPr bwMode="auto">
          <a:xfrm>
            <a:off x="1693863" y="4146550"/>
            <a:ext cx="100012" cy="3460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5" name="Rectangle 113"/>
          <p:cNvSpPr>
            <a:spLocks noChangeArrowheads="1"/>
          </p:cNvSpPr>
          <p:nvPr/>
        </p:nvSpPr>
        <p:spPr bwMode="auto">
          <a:xfrm>
            <a:off x="1693863" y="4146550"/>
            <a:ext cx="100012" cy="346075"/>
          </a:xfrm>
          <a:prstGeom prst="rect">
            <a:avLst/>
          </a:prstGeom>
          <a:solidFill>
            <a:srgbClr val="0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6" name="Rectangle 112"/>
          <p:cNvSpPr>
            <a:spLocks noChangeArrowheads="1"/>
          </p:cNvSpPr>
          <p:nvPr/>
        </p:nvSpPr>
        <p:spPr bwMode="auto">
          <a:xfrm>
            <a:off x="1693863" y="4148138"/>
            <a:ext cx="98425" cy="344487"/>
          </a:xfrm>
          <a:prstGeom prst="rect">
            <a:avLst/>
          </a:prstGeom>
          <a:noFill/>
          <a:ln w="12065">
            <a:solidFill>
              <a:srgbClr val="0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7" name="Rectangle 111"/>
          <p:cNvSpPr>
            <a:spLocks noChangeArrowheads="1"/>
          </p:cNvSpPr>
          <p:nvPr/>
        </p:nvSpPr>
        <p:spPr bwMode="auto">
          <a:xfrm>
            <a:off x="1543050" y="4429125"/>
            <a:ext cx="200025" cy="114300"/>
          </a:xfrm>
          <a:prstGeom prst="rect">
            <a:avLst/>
          </a:prstGeom>
          <a:solidFill>
            <a:srgbClr val="80808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8" name="Rectangle 110"/>
          <p:cNvSpPr>
            <a:spLocks noChangeArrowheads="1"/>
          </p:cNvSpPr>
          <p:nvPr/>
        </p:nvSpPr>
        <p:spPr bwMode="auto">
          <a:xfrm>
            <a:off x="1543050" y="4429125"/>
            <a:ext cx="200025" cy="114300"/>
          </a:xfrm>
          <a:prstGeom prst="rect">
            <a:avLst/>
          </a:prstGeom>
          <a:noFill/>
          <a:ln w="12065">
            <a:solidFill>
              <a:srgbClr val="80808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39" name="Line 109"/>
          <p:cNvSpPr>
            <a:spLocks noChangeShapeType="1"/>
          </p:cNvSpPr>
          <p:nvPr/>
        </p:nvSpPr>
        <p:spPr bwMode="auto">
          <a:xfrm>
            <a:off x="2997200" y="4159250"/>
            <a:ext cx="0" cy="309563"/>
          </a:xfrm>
          <a:prstGeom prst="line">
            <a:avLst/>
          </a:prstGeom>
          <a:noFill/>
          <a:ln w="12065">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40" name="Rectangle 108"/>
          <p:cNvSpPr>
            <a:spLocks noChangeArrowheads="1"/>
          </p:cNvSpPr>
          <p:nvPr/>
        </p:nvSpPr>
        <p:spPr bwMode="auto">
          <a:xfrm>
            <a:off x="622300" y="4754563"/>
            <a:ext cx="1249363" cy="212725"/>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41" name="Rectangle 107"/>
          <p:cNvSpPr>
            <a:spLocks noChangeArrowheads="1"/>
          </p:cNvSpPr>
          <p:nvPr/>
        </p:nvSpPr>
        <p:spPr bwMode="auto">
          <a:xfrm>
            <a:off x="811213" y="4786313"/>
            <a:ext cx="946150" cy="184150"/>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Syringe pump</a:t>
            </a:r>
          </a:p>
        </p:txBody>
      </p:sp>
      <p:sp>
        <p:nvSpPr>
          <p:cNvPr id="45242" name="Rectangle 106"/>
          <p:cNvSpPr>
            <a:spLocks noChangeArrowheads="1"/>
          </p:cNvSpPr>
          <p:nvPr/>
        </p:nvSpPr>
        <p:spPr bwMode="auto">
          <a:xfrm>
            <a:off x="2617788" y="3968750"/>
            <a:ext cx="989012" cy="184150"/>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Plastic syringe</a:t>
            </a:r>
          </a:p>
        </p:txBody>
      </p:sp>
      <p:sp>
        <p:nvSpPr>
          <p:cNvPr id="45243" name="Line 105"/>
          <p:cNvSpPr>
            <a:spLocks noChangeShapeType="1"/>
          </p:cNvSpPr>
          <p:nvPr/>
        </p:nvSpPr>
        <p:spPr bwMode="auto">
          <a:xfrm>
            <a:off x="3462338" y="4319588"/>
            <a:ext cx="446087" cy="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44" name="Line 104"/>
          <p:cNvSpPr>
            <a:spLocks noChangeShapeType="1"/>
          </p:cNvSpPr>
          <p:nvPr/>
        </p:nvSpPr>
        <p:spPr bwMode="auto">
          <a:xfrm flipV="1">
            <a:off x="3927475" y="3941763"/>
            <a:ext cx="0" cy="377825"/>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45" name="Freeform 103"/>
          <p:cNvSpPr>
            <a:spLocks/>
          </p:cNvSpPr>
          <p:nvPr/>
        </p:nvSpPr>
        <p:spPr bwMode="auto">
          <a:xfrm>
            <a:off x="3641725" y="4254500"/>
            <a:ext cx="177800" cy="133350"/>
          </a:xfrm>
          <a:custGeom>
            <a:avLst/>
            <a:gdLst>
              <a:gd name="T0" fmla="*/ 2147483647 w 217"/>
              <a:gd name="T1" fmla="*/ 0 h 217"/>
              <a:gd name="T2" fmla="*/ 2147483647 w 217"/>
              <a:gd name="T3" fmla="*/ 2147483647 h 217"/>
              <a:gd name="T4" fmla="*/ 2147483647 w 217"/>
              <a:gd name="T5" fmla="*/ 2147483647 h 217"/>
              <a:gd name="T6" fmla="*/ 2147483647 w 217"/>
              <a:gd name="T7" fmla="*/ 2147483647 h 217"/>
              <a:gd name="T8" fmla="*/ 2147483647 w 217"/>
              <a:gd name="T9" fmla="*/ 2147483647 h 217"/>
              <a:gd name="T10" fmla="*/ 2147483647 w 217"/>
              <a:gd name="T11" fmla="*/ 2147483647 h 217"/>
              <a:gd name="T12" fmla="*/ 2147483647 w 217"/>
              <a:gd name="T13" fmla="*/ 2147483647 h 217"/>
              <a:gd name="T14" fmla="*/ 0 w 217"/>
              <a:gd name="T15" fmla="*/ 2147483647 h 217"/>
              <a:gd name="T16" fmla="*/ 0 w 217"/>
              <a:gd name="T17" fmla="*/ 2147483647 h 217"/>
              <a:gd name="T18" fmla="*/ 2147483647 w 217"/>
              <a:gd name="T19" fmla="*/ 2147483647 h 217"/>
              <a:gd name="T20" fmla="*/ 2147483647 w 217"/>
              <a:gd name="T21" fmla="*/ 2147483647 h 217"/>
              <a:gd name="T22" fmla="*/ 2147483647 w 217"/>
              <a:gd name="T23" fmla="*/ 2147483647 h 217"/>
              <a:gd name="T24" fmla="*/ 2147483647 w 217"/>
              <a:gd name="T25" fmla="*/ 2147483647 h 217"/>
              <a:gd name="T26" fmla="*/ 2147483647 w 217"/>
              <a:gd name="T27" fmla="*/ 2147483647 h 217"/>
              <a:gd name="T28" fmla="*/ 2147483647 w 217"/>
              <a:gd name="T29" fmla="*/ 2147483647 h 217"/>
              <a:gd name="T30" fmla="*/ 2147483647 w 217"/>
              <a:gd name="T31" fmla="*/ 2147483647 h 217"/>
              <a:gd name="T32" fmla="*/ 2147483647 w 217"/>
              <a:gd name="T33" fmla="*/ 2147483647 h 217"/>
              <a:gd name="T34" fmla="*/ 2147483647 w 217"/>
              <a:gd name="T35" fmla="*/ 2147483647 h 217"/>
              <a:gd name="T36" fmla="*/ 2147483647 w 217"/>
              <a:gd name="T37" fmla="*/ 2147483647 h 217"/>
              <a:gd name="T38" fmla="*/ 2147483647 w 217"/>
              <a:gd name="T39" fmla="*/ 2147483647 h 217"/>
              <a:gd name="T40" fmla="*/ 2147483647 w 217"/>
              <a:gd name="T41" fmla="*/ 2147483647 h 217"/>
              <a:gd name="T42" fmla="*/ 2147483647 w 217"/>
              <a:gd name="T43" fmla="*/ 2147483647 h 217"/>
              <a:gd name="T44" fmla="*/ 2147483647 w 217"/>
              <a:gd name="T45" fmla="*/ 2147483647 h 217"/>
              <a:gd name="T46" fmla="*/ 2147483647 w 217"/>
              <a:gd name="T47" fmla="*/ 2147483647 h 217"/>
              <a:gd name="T48" fmla="*/ 2147483647 w 217"/>
              <a:gd name="T49" fmla="*/ 2147483647 h 217"/>
              <a:gd name="T50" fmla="*/ 2147483647 w 217"/>
              <a:gd name="T51" fmla="*/ 2147483647 h 217"/>
              <a:gd name="T52" fmla="*/ 2147483647 w 217"/>
              <a:gd name="T53" fmla="*/ 2147483647 h 217"/>
              <a:gd name="T54" fmla="*/ 2147483647 w 217"/>
              <a:gd name="T55" fmla="*/ 2147483647 h 217"/>
              <a:gd name="T56" fmla="*/ 2147483647 w 217"/>
              <a:gd name="T57" fmla="*/ 2147483647 h 217"/>
              <a:gd name="T58" fmla="*/ 2147483647 w 217"/>
              <a:gd name="T59" fmla="*/ 2147483647 h 217"/>
              <a:gd name="T60" fmla="*/ 2147483647 w 217"/>
              <a:gd name="T61" fmla="*/ 2147483647 h 217"/>
              <a:gd name="T62" fmla="*/ 2147483647 w 217"/>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108" y="0"/>
                </a:moveTo>
                <a:lnTo>
                  <a:pt x="97" y="0"/>
                </a:lnTo>
                <a:lnTo>
                  <a:pt x="85" y="0"/>
                </a:lnTo>
                <a:lnTo>
                  <a:pt x="76" y="5"/>
                </a:lnTo>
                <a:lnTo>
                  <a:pt x="64" y="7"/>
                </a:lnTo>
                <a:lnTo>
                  <a:pt x="55" y="12"/>
                </a:lnTo>
                <a:lnTo>
                  <a:pt x="46" y="18"/>
                </a:lnTo>
                <a:lnTo>
                  <a:pt x="39" y="23"/>
                </a:lnTo>
                <a:lnTo>
                  <a:pt x="30" y="30"/>
                </a:lnTo>
                <a:lnTo>
                  <a:pt x="23" y="39"/>
                </a:lnTo>
                <a:lnTo>
                  <a:pt x="18" y="46"/>
                </a:lnTo>
                <a:lnTo>
                  <a:pt x="11" y="55"/>
                </a:lnTo>
                <a:lnTo>
                  <a:pt x="6" y="65"/>
                </a:lnTo>
                <a:lnTo>
                  <a:pt x="4" y="76"/>
                </a:lnTo>
                <a:lnTo>
                  <a:pt x="0" y="86"/>
                </a:lnTo>
                <a:lnTo>
                  <a:pt x="0" y="97"/>
                </a:lnTo>
                <a:lnTo>
                  <a:pt x="0" y="109"/>
                </a:lnTo>
                <a:lnTo>
                  <a:pt x="0" y="120"/>
                </a:lnTo>
                <a:lnTo>
                  <a:pt x="0" y="129"/>
                </a:lnTo>
                <a:lnTo>
                  <a:pt x="4" y="141"/>
                </a:lnTo>
                <a:lnTo>
                  <a:pt x="6" y="150"/>
                </a:lnTo>
                <a:lnTo>
                  <a:pt x="11" y="162"/>
                </a:lnTo>
                <a:lnTo>
                  <a:pt x="18" y="169"/>
                </a:lnTo>
                <a:lnTo>
                  <a:pt x="23" y="178"/>
                </a:lnTo>
                <a:lnTo>
                  <a:pt x="30" y="185"/>
                </a:lnTo>
                <a:lnTo>
                  <a:pt x="39" y="192"/>
                </a:lnTo>
                <a:lnTo>
                  <a:pt x="46" y="199"/>
                </a:lnTo>
                <a:lnTo>
                  <a:pt x="55" y="206"/>
                </a:lnTo>
                <a:lnTo>
                  <a:pt x="64" y="210"/>
                </a:lnTo>
                <a:lnTo>
                  <a:pt x="76" y="213"/>
                </a:lnTo>
                <a:lnTo>
                  <a:pt x="85" y="215"/>
                </a:lnTo>
                <a:lnTo>
                  <a:pt x="97" y="217"/>
                </a:lnTo>
                <a:lnTo>
                  <a:pt x="108" y="217"/>
                </a:lnTo>
                <a:lnTo>
                  <a:pt x="120" y="217"/>
                </a:lnTo>
                <a:lnTo>
                  <a:pt x="129" y="215"/>
                </a:lnTo>
                <a:lnTo>
                  <a:pt x="141" y="213"/>
                </a:lnTo>
                <a:lnTo>
                  <a:pt x="150" y="210"/>
                </a:lnTo>
                <a:lnTo>
                  <a:pt x="159" y="206"/>
                </a:lnTo>
                <a:lnTo>
                  <a:pt x="169" y="199"/>
                </a:lnTo>
                <a:lnTo>
                  <a:pt x="178" y="192"/>
                </a:lnTo>
                <a:lnTo>
                  <a:pt x="185" y="185"/>
                </a:lnTo>
                <a:lnTo>
                  <a:pt x="192" y="178"/>
                </a:lnTo>
                <a:lnTo>
                  <a:pt x="199" y="169"/>
                </a:lnTo>
                <a:lnTo>
                  <a:pt x="206" y="162"/>
                </a:lnTo>
                <a:lnTo>
                  <a:pt x="210" y="150"/>
                </a:lnTo>
                <a:lnTo>
                  <a:pt x="213" y="141"/>
                </a:lnTo>
                <a:lnTo>
                  <a:pt x="215" y="129"/>
                </a:lnTo>
                <a:lnTo>
                  <a:pt x="217" y="120"/>
                </a:lnTo>
                <a:lnTo>
                  <a:pt x="217" y="109"/>
                </a:lnTo>
                <a:lnTo>
                  <a:pt x="217" y="97"/>
                </a:lnTo>
                <a:lnTo>
                  <a:pt x="215" y="86"/>
                </a:lnTo>
                <a:lnTo>
                  <a:pt x="213" y="76"/>
                </a:lnTo>
                <a:lnTo>
                  <a:pt x="210" y="65"/>
                </a:lnTo>
                <a:lnTo>
                  <a:pt x="206" y="55"/>
                </a:lnTo>
                <a:lnTo>
                  <a:pt x="199" y="46"/>
                </a:lnTo>
                <a:lnTo>
                  <a:pt x="192" y="39"/>
                </a:lnTo>
                <a:lnTo>
                  <a:pt x="185" y="30"/>
                </a:lnTo>
                <a:lnTo>
                  <a:pt x="178" y="23"/>
                </a:lnTo>
                <a:lnTo>
                  <a:pt x="169" y="18"/>
                </a:lnTo>
                <a:lnTo>
                  <a:pt x="159" y="12"/>
                </a:lnTo>
                <a:lnTo>
                  <a:pt x="150" y="7"/>
                </a:lnTo>
                <a:lnTo>
                  <a:pt x="141" y="5"/>
                </a:lnTo>
                <a:lnTo>
                  <a:pt x="129" y="0"/>
                </a:lnTo>
                <a:lnTo>
                  <a:pt x="120" y="0"/>
                </a:lnTo>
                <a:lnTo>
                  <a:pt x="108"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46" name="Rectangle 102"/>
          <p:cNvSpPr>
            <a:spLocks noChangeArrowheads="1"/>
          </p:cNvSpPr>
          <p:nvPr/>
        </p:nvSpPr>
        <p:spPr bwMode="auto">
          <a:xfrm>
            <a:off x="3678238" y="4208463"/>
            <a:ext cx="131762" cy="261937"/>
          </a:xfrm>
          <a:prstGeom prst="rect">
            <a:avLst/>
          </a:prstGeom>
          <a:noFill/>
          <a:ln w="9525">
            <a:noFill/>
            <a:miter lim="800000"/>
            <a:headEnd/>
            <a:tailEnd/>
          </a:ln>
        </p:spPr>
        <p:txBody>
          <a:bodyPr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700">
                <a:solidFill>
                  <a:srgbClr val="000000"/>
                </a:solidFill>
                <a:ea typeface="Batang" pitchFamily="18" charset="-127"/>
              </a:rPr>
              <a:t>x</a:t>
            </a:r>
            <a:endParaRPr lang="en-US" altLang="zh-CN" sz="1200">
              <a:solidFill>
                <a:srgbClr val="000000"/>
              </a:solidFill>
              <a:ea typeface="Batang" pitchFamily="18" charset="-127"/>
            </a:endParaRPr>
          </a:p>
        </p:txBody>
      </p:sp>
      <p:sp>
        <p:nvSpPr>
          <p:cNvPr id="45247" name="Rectangle 101"/>
          <p:cNvSpPr>
            <a:spLocks noChangeArrowheads="1"/>
          </p:cNvSpPr>
          <p:nvPr/>
        </p:nvSpPr>
        <p:spPr bwMode="auto">
          <a:xfrm>
            <a:off x="3836988" y="3146425"/>
            <a:ext cx="177800" cy="674688"/>
          </a:xfrm>
          <a:prstGeom prst="rect">
            <a:avLst/>
          </a:prstGeom>
          <a:solidFill>
            <a:srgbClr val="C0C0C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48" name="Rectangle 100"/>
          <p:cNvSpPr>
            <a:spLocks noChangeArrowheads="1"/>
          </p:cNvSpPr>
          <p:nvPr/>
        </p:nvSpPr>
        <p:spPr bwMode="auto">
          <a:xfrm>
            <a:off x="3836988" y="3146425"/>
            <a:ext cx="177800" cy="6746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49" name="Rectangle 99"/>
          <p:cNvSpPr>
            <a:spLocks noChangeArrowheads="1"/>
          </p:cNvSpPr>
          <p:nvPr/>
        </p:nvSpPr>
        <p:spPr bwMode="auto">
          <a:xfrm>
            <a:off x="3838575" y="3819525"/>
            <a:ext cx="176213" cy="68263"/>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50" name="Rectangle 98"/>
          <p:cNvSpPr>
            <a:spLocks noChangeArrowheads="1"/>
          </p:cNvSpPr>
          <p:nvPr/>
        </p:nvSpPr>
        <p:spPr bwMode="auto">
          <a:xfrm>
            <a:off x="3838575" y="3819525"/>
            <a:ext cx="176213" cy="68263"/>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51" name="Rectangle 97"/>
          <p:cNvSpPr>
            <a:spLocks noChangeArrowheads="1"/>
          </p:cNvSpPr>
          <p:nvPr/>
        </p:nvSpPr>
        <p:spPr bwMode="auto">
          <a:xfrm>
            <a:off x="3838575" y="3078163"/>
            <a:ext cx="176213" cy="68262"/>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52" name="Rectangle 96"/>
          <p:cNvSpPr>
            <a:spLocks noChangeArrowheads="1"/>
          </p:cNvSpPr>
          <p:nvPr/>
        </p:nvSpPr>
        <p:spPr bwMode="auto">
          <a:xfrm>
            <a:off x="3838575" y="3078163"/>
            <a:ext cx="176213" cy="68262"/>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53" name="Freeform 95"/>
          <p:cNvSpPr>
            <a:spLocks/>
          </p:cNvSpPr>
          <p:nvPr/>
        </p:nvSpPr>
        <p:spPr bwMode="auto">
          <a:xfrm>
            <a:off x="3767138" y="2928938"/>
            <a:ext cx="320675" cy="134937"/>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54" name="Freeform 94"/>
          <p:cNvSpPr>
            <a:spLocks/>
          </p:cNvSpPr>
          <p:nvPr/>
        </p:nvSpPr>
        <p:spPr bwMode="auto">
          <a:xfrm>
            <a:off x="3767138" y="2928938"/>
            <a:ext cx="320675" cy="134937"/>
          </a:xfrm>
          <a:custGeom>
            <a:avLst/>
            <a:gdLst>
              <a:gd name="T0" fmla="*/ 0 w 394"/>
              <a:gd name="T1" fmla="*/ 0 h 218"/>
              <a:gd name="T2" fmla="*/ 2147483647 w 394"/>
              <a:gd name="T3" fmla="*/ 2147483647 h 218"/>
              <a:gd name="T4" fmla="*/ 2147483647 w 394"/>
              <a:gd name="T5" fmla="*/ 2147483647 h 218"/>
              <a:gd name="T6" fmla="*/ 2147483647 w 394"/>
              <a:gd name="T7" fmla="*/ 0 h 218"/>
              <a:gd name="T8" fmla="*/ 0 w 394"/>
              <a:gd name="T9" fmla="*/ 0 h 218"/>
              <a:gd name="T10" fmla="*/ 0 60000 65536"/>
              <a:gd name="T11" fmla="*/ 0 60000 65536"/>
              <a:gd name="T12" fmla="*/ 0 60000 65536"/>
              <a:gd name="T13" fmla="*/ 0 60000 65536"/>
              <a:gd name="T14" fmla="*/ 0 60000 65536"/>
              <a:gd name="T15" fmla="*/ 0 w 394"/>
              <a:gd name="T16" fmla="*/ 0 h 218"/>
              <a:gd name="T17" fmla="*/ 394 w 394"/>
              <a:gd name="T18" fmla="*/ 218 h 218"/>
            </a:gdLst>
            <a:ahLst/>
            <a:cxnLst>
              <a:cxn ang="T10">
                <a:pos x="T0" y="T1"/>
              </a:cxn>
              <a:cxn ang="T11">
                <a:pos x="T2" y="T3"/>
              </a:cxn>
              <a:cxn ang="T12">
                <a:pos x="T4" y="T5"/>
              </a:cxn>
              <a:cxn ang="T13">
                <a:pos x="T6" y="T7"/>
              </a:cxn>
              <a:cxn ang="T14">
                <a:pos x="T8" y="T9"/>
              </a:cxn>
            </a:cxnLst>
            <a:rect l="T15" t="T16" r="T17" b="T18"/>
            <a:pathLst>
              <a:path w="394" h="218">
                <a:moveTo>
                  <a:pt x="0" y="0"/>
                </a:moveTo>
                <a:lnTo>
                  <a:pt x="100" y="218"/>
                </a:lnTo>
                <a:lnTo>
                  <a:pt x="297" y="218"/>
                </a:lnTo>
                <a:lnTo>
                  <a:pt x="394" y="0"/>
                </a:lnTo>
                <a:lnTo>
                  <a:pt x="0" y="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55" name="Freeform 93"/>
          <p:cNvSpPr>
            <a:spLocks/>
          </p:cNvSpPr>
          <p:nvPr/>
        </p:nvSpPr>
        <p:spPr bwMode="auto">
          <a:xfrm>
            <a:off x="3765550" y="3902075"/>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56" name="Line 91"/>
          <p:cNvSpPr>
            <a:spLocks noChangeShapeType="1"/>
          </p:cNvSpPr>
          <p:nvPr/>
        </p:nvSpPr>
        <p:spPr bwMode="auto">
          <a:xfrm flipV="1">
            <a:off x="3927475" y="2454275"/>
            <a:ext cx="0" cy="271463"/>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57" name="Line 90"/>
          <p:cNvSpPr>
            <a:spLocks noChangeShapeType="1"/>
          </p:cNvSpPr>
          <p:nvPr/>
        </p:nvSpPr>
        <p:spPr bwMode="auto">
          <a:xfrm>
            <a:off x="3927475" y="2454275"/>
            <a:ext cx="534988" cy="15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58" name="Rectangle 84"/>
          <p:cNvSpPr>
            <a:spLocks noChangeArrowheads="1"/>
          </p:cNvSpPr>
          <p:nvPr/>
        </p:nvSpPr>
        <p:spPr bwMode="auto">
          <a:xfrm>
            <a:off x="3881438" y="2659063"/>
            <a:ext cx="85725" cy="269875"/>
          </a:xfrm>
          <a:prstGeom prst="rect">
            <a:avLst/>
          </a:prstGeom>
          <a:blipFill dpi="0" rotWithShape="0">
            <a:blip r:embed="rId4" cstate="print"/>
            <a:srcRect/>
            <a:tile tx="0" ty="0" sx="100000" sy="100000" flip="none" algn="tl"/>
          </a:blip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59" name="Rectangle 83"/>
          <p:cNvSpPr>
            <a:spLocks noChangeArrowheads="1"/>
          </p:cNvSpPr>
          <p:nvPr/>
        </p:nvSpPr>
        <p:spPr bwMode="auto">
          <a:xfrm>
            <a:off x="3881438" y="2659063"/>
            <a:ext cx="85725" cy="269875"/>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60" name="Freeform 82"/>
          <p:cNvSpPr>
            <a:spLocks/>
          </p:cNvSpPr>
          <p:nvPr/>
        </p:nvSpPr>
        <p:spPr bwMode="auto">
          <a:xfrm>
            <a:off x="3775075" y="2590800"/>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solidFill>
            <a:srgbClr val="3366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1" name="Freeform 81"/>
          <p:cNvSpPr>
            <a:spLocks/>
          </p:cNvSpPr>
          <p:nvPr/>
        </p:nvSpPr>
        <p:spPr bwMode="auto">
          <a:xfrm>
            <a:off x="3775075" y="2590800"/>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6" y="0"/>
                </a:lnTo>
                <a:lnTo>
                  <a:pt x="99"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2" name="Freeform 80"/>
          <p:cNvSpPr>
            <a:spLocks/>
          </p:cNvSpPr>
          <p:nvPr/>
        </p:nvSpPr>
        <p:spPr bwMode="auto">
          <a:xfrm>
            <a:off x="3765550" y="3902075"/>
            <a:ext cx="320675" cy="136525"/>
          </a:xfrm>
          <a:custGeom>
            <a:avLst/>
            <a:gdLst>
              <a:gd name="T0" fmla="*/ 2147483647 w 394"/>
              <a:gd name="T1" fmla="*/ 2147483647 h 220"/>
              <a:gd name="T2" fmla="*/ 2147483647 w 394"/>
              <a:gd name="T3" fmla="*/ 0 h 220"/>
              <a:gd name="T4" fmla="*/ 2147483647 w 394"/>
              <a:gd name="T5" fmla="*/ 0 h 220"/>
              <a:gd name="T6" fmla="*/ 0 w 394"/>
              <a:gd name="T7" fmla="*/ 2147483647 h 220"/>
              <a:gd name="T8" fmla="*/ 2147483647 w 394"/>
              <a:gd name="T9" fmla="*/ 2147483647 h 220"/>
              <a:gd name="T10" fmla="*/ 0 60000 65536"/>
              <a:gd name="T11" fmla="*/ 0 60000 65536"/>
              <a:gd name="T12" fmla="*/ 0 60000 65536"/>
              <a:gd name="T13" fmla="*/ 0 60000 65536"/>
              <a:gd name="T14" fmla="*/ 0 60000 65536"/>
              <a:gd name="T15" fmla="*/ 0 w 394"/>
              <a:gd name="T16" fmla="*/ 0 h 220"/>
              <a:gd name="T17" fmla="*/ 394 w 394"/>
              <a:gd name="T18" fmla="*/ 220 h 220"/>
            </a:gdLst>
            <a:ahLst/>
            <a:cxnLst>
              <a:cxn ang="T10">
                <a:pos x="T0" y="T1"/>
              </a:cxn>
              <a:cxn ang="T11">
                <a:pos x="T2" y="T3"/>
              </a:cxn>
              <a:cxn ang="T12">
                <a:pos x="T4" y="T5"/>
              </a:cxn>
              <a:cxn ang="T13">
                <a:pos x="T6" y="T7"/>
              </a:cxn>
              <a:cxn ang="T14">
                <a:pos x="T8" y="T9"/>
              </a:cxn>
            </a:cxnLst>
            <a:rect l="T15" t="T16" r="T17" b="T18"/>
            <a:pathLst>
              <a:path w="394" h="220">
                <a:moveTo>
                  <a:pt x="394" y="220"/>
                </a:moveTo>
                <a:lnTo>
                  <a:pt x="297" y="0"/>
                </a:lnTo>
                <a:lnTo>
                  <a:pt x="100" y="0"/>
                </a:lnTo>
                <a:lnTo>
                  <a:pt x="0" y="220"/>
                </a:lnTo>
                <a:lnTo>
                  <a:pt x="394" y="220"/>
                </a:lnTo>
                <a:close/>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3" name="Freeform 79"/>
          <p:cNvSpPr>
            <a:spLocks/>
          </p:cNvSpPr>
          <p:nvPr/>
        </p:nvSpPr>
        <p:spPr bwMode="auto">
          <a:xfrm>
            <a:off x="4364038" y="3375025"/>
            <a:ext cx="187325" cy="228600"/>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4" name="Freeform 78"/>
          <p:cNvSpPr>
            <a:spLocks/>
          </p:cNvSpPr>
          <p:nvPr/>
        </p:nvSpPr>
        <p:spPr bwMode="auto">
          <a:xfrm>
            <a:off x="4364038" y="3375025"/>
            <a:ext cx="187325" cy="228600"/>
          </a:xfrm>
          <a:custGeom>
            <a:avLst/>
            <a:gdLst>
              <a:gd name="T0" fmla="*/ 2147483647 w 229"/>
              <a:gd name="T1" fmla="*/ 0 h 370"/>
              <a:gd name="T2" fmla="*/ 2147483647 w 229"/>
              <a:gd name="T3" fmla="*/ 0 h 370"/>
              <a:gd name="T4" fmla="*/ 2147483647 w 229"/>
              <a:gd name="T5" fmla="*/ 2147483647 h 370"/>
              <a:gd name="T6" fmla="*/ 2147483647 w 229"/>
              <a:gd name="T7" fmla="*/ 2147483647 h 370"/>
              <a:gd name="T8" fmla="*/ 2147483647 w 229"/>
              <a:gd name="T9" fmla="*/ 2147483647 h 370"/>
              <a:gd name="T10" fmla="*/ 2147483647 w 229"/>
              <a:gd name="T11" fmla="*/ 2147483647 h 370"/>
              <a:gd name="T12" fmla="*/ 2147483647 w 229"/>
              <a:gd name="T13" fmla="*/ 2147483647 h 370"/>
              <a:gd name="T14" fmla="*/ 0 w 229"/>
              <a:gd name="T15" fmla="*/ 2147483647 h 370"/>
              <a:gd name="T16" fmla="*/ 0 w 229"/>
              <a:gd name="T17" fmla="*/ 2147483647 h 370"/>
              <a:gd name="T18" fmla="*/ 0 w 229"/>
              <a:gd name="T19" fmla="*/ 2147483647 h 370"/>
              <a:gd name="T20" fmla="*/ 0 w 229"/>
              <a:gd name="T21" fmla="*/ 2147483647 h 370"/>
              <a:gd name="T22" fmla="*/ 2147483647 w 229"/>
              <a:gd name="T23" fmla="*/ 2147483647 h 370"/>
              <a:gd name="T24" fmla="*/ 2147483647 w 229"/>
              <a:gd name="T25" fmla="*/ 2147483647 h 370"/>
              <a:gd name="T26" fmla="*/ 2147483647 w 229"/>
              <a:gd name="T27" fmla="*/ 2147483647 h 370"/>
              <a:gd name="T28" fmla="*/ 2147483647 w 229"/>
              <a:gd name="T29" fmla="*/ 2147483647 h 370"/>
              <a:gd name="T30" fmla="*/ 2147483647 w 229"/>
              <a:gd name="T31" fmla="*/ 2147483647 h 370"/>
              <a:gd name="T32" fmla="*/ 2147483647 w 229"/>
              <a:gd name="T33" fmla="*/ 2147483647 h 370"/>
              <a:gd name="T34" fmla="*/ 2147483647 w 229"/>
              <a:gd name="T35" fmla="*/ 2147483647 h 370"/>
              <a:gd name="T36" fmla="*/ 2147483647 w 229"/>
              <a:gd name="T37" fmla="*/ 2147483647 h 370"/>
              <a:gd name="T38" fmla="*/ 2147483647 w 229"/>
              <a:gd name="T39" fmla="*/ 2147483647 h 370"/>
              <a:gd name="T40" fmla="*/ 2147483647 w 229"/>
              <a:gd name="T41" fmla="*/ 2147483647 h 370"/>
              <a:gd name="T42" fmla="*/ 2147483647 w 229"/>
              <a:gd name="T43" fmla="*/ 2147483647 h 370"/>
              <a:gd name="T44" fmla="*/ 2147483647 w 229"/>
              <a:gd name="T45" fmla="*/ 2147483647 h 370"/>
              <a:gd name="T46" fmla="*/ 2147483647 w 229"/>
              <a:gd name="T47" fmla="*/ 2147483647 h 370"/>
              <a:gd name="T48" fmla="*/ 2147483647 w 229"/>
              <a:gd name="T49" fmla="*/ 2147483647 h 370"/>
              <a:gd name="T50" fmla="*/ 2147483647 w 229"/>
              <a:gd name="T51" fmla="*/ 2147483647 h 370"/>
              <a:gd name="T52" fmla="*/ 2147483647 w 229"/>
              <a:gd name="T53" fmla="*/ 2147483647 h 370"/>
              <a:gd name="T54" fmla="*/ 2147483647 w 229"/>
              <a:gd name="T55" fmla="*/ 2147483647 h 370"/>
              <a:gd name="T56" fmla="*/ 2147483647 w 229"/>
              <a:gd name="T57" fmla="*/ 2147483647 h 370"/>
              <a:gd name="T58" fmla="*/ 2147483647 w 229"/>
              <a:gd name="T59" fmla="*/ 2147483647 h 370"/>
              <a:gd name="T60" fmla="*/ 2147483647 w 229"/>
              <a:gd name="T61" fmla="*/ 2147483647 h 370"/>
              <a:gd name="T62" fmla="*/ 2147483647 w 229"/>
              <a:gd name="T63" fmla="*/ 2147483647 h 370"/>
              <a:gd name="T64" fmla="*/ 2147483647 w 229"/>
              <a:gd name="T65" fmla="*/ 2147483647 h 370"/>
              <a:gd name="T66" fmla="*/ 2147483647 w 229"/>
              <a:gd name="T67" fmla="*/ 2147483647 h 370"/>
              <a:gd name="T68" fmla="*/ 2147483647 w 229"/>
              <a:gd name="T69" fmla="*/ 0 h 370"/>
              <a:gd name="T70" fmla="*/ 2147483647 w 229"/>
              <a:gd name="T71" fmla="*/ 0 h 370"/>
              <a:gd name="T72" fmla="*/ 2147483647 w 229"/>
              <a:gd name="T73" fmla="*/ 0 h 3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370"/>
              <a:gd name="T113" fmla="*/ 229 w 229"/>
              <a:gd name="T114" fmla="*/ 370 h 3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370">
                <a:moveTo>
                  <a:pt x="37" y="0"/>
                </a:moveTo>
                <a:lnTo>
                  <a:pt x="30" y="0"/>
                </a:lnTo>
                <a:lnTo>
                  <a:pt x="23" y="2"/>
                </a:lnTo>
                <a:lnTo>
                  <a:pt x="16" y="7"/>
                </a:lnTo>
                <a:lnTo>
                  <a:pt x="11" y="11"/>
                </a:lnTo>
                <a:lnTo>
                  <a:pt x="7" y="16"/>
                </a:lnTo>
                <a:lnTo>
                  <a:pt x="2" y="23"/>
                </a:lnTo>
                <a:lnTo>
                  <a:pt x="0" y="30"/>
                </a:lnTo>
                <a:lnTo>
                  <a:pt x="0" y="37"/>
                </a:lnTo>
                <a:lnTo>
                  <a:pt x="0" y="333"/>
                </a:lnTo>
                <a:lnTo>
                  <a:pt x="0" y="340"/>
                </a:lnTo>
                <a:lnTo>
                  <a:pt x="2" y="347"/>
                </a:lnTo>
                <a:lnTo>
                  <a:pt x="7" y="353"/>
                </a:lnTo>
                <a:lnTo>
                  <a:pt x="11" y="360"/>
                </a:lnTo>
                <a:lnTo>
                  <a:pt x="16" y="365"/>
                </a:lnTo>
                <a:lnTo>
                  <a:pt x="23" y="367"/>
                </a:lnTo>
                <a:lnTo>
                  <a:pt x="30" y="370"/>
                </a:lnTo>
                <a:lnTo>
                  <a:pt x="37" y="370"/>
                </a:lnTo>
                <a:lnTo>
                  <a:pt x="190" y="370"/>
                </a:lnTo>
                <a:lnTo>
                  <a:pt x="199" y="370"/>
                </a:lnTo>
                <a:lnTo>
                  <a:pt x="206" y="367"/>
                </a:lnTo>
                <a:lnTo>
                  <a:pt x="213" y="365"/>
                </a:lnTo>
                <a:lnTo>
                  <a:pt x="218" y="360"/>
                </a:lnTo>
                <a:lnTo>
                  <a:pt x="222" y="353"/>
                </a:lnTo>
                <a:lnTo>
                  <a:pt x="225" y="347"/>
                </a:lnTo>
                <a:lnTo>
                  <a:pt x="227" y="340"/>
                </a:lnTo>
                <a:lnTo>
                  <a:pt x="229" y="333"/>
                </a:lnTo>
                <a:lnTo>
                  <a:pt x="229" y="37"/>
                </a:lnTo>
                <a:lnTo>
                  <a:pt x="227" y="30"/>
                </a:lnTo>
                <a:lnTo>
                  <a:pt x="225" y="23"/>
                </a:lnTo>
                <a:lnTo>
                  <a:pt x="222" y="16"/>
                </a:lnTo>
                <a:lnTo>
                  <a:pt x="218" y="11"/>
                </a:lnTo>
                <a:lnTo>
                  <a:pt x="213" y="7"/>
                </a:lnTo>
                <a:lnTo>
                  <a:pt x="206" y="2"/>
                </a:lnTo>
                <a:lnTo>
                  <a:pt x="199" y="0"/>
                </a:lnTo>
                <a:lnTo>
                  <a:pt x="190" y="0"/>
                </a:lnTo>
                <a:lnTo>
                  <a:pt x="37"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5" name="Freeform 77"/>
          <p:cNvSpPr>
            <a:spLocks/>
          </p:cNvSpPr>
          <p:nvPr/>
        </p:nvSpPr>
        <p:spPr bwMode="auto">
          <a:xfrm>
            <a:off x="4319588" y="3333750"/>
            <a:ext cx="268287" cy="6826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close/>
              </a:path>
            </a:pathLst>
          </a:custGeom>
          <a:solidFill>
            <a:srgbClr val="00000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6" name="Freeform 76"/>
          <p:cNvSpPr>
            <a:spLocks/>
          </p:cNvSpPr>
          <p:nvPr/>
        </p:nvSpPr>
        <p:spPr bwMode="auto">
          <a:xfrm>
            <a:off x="4319588" y="3333750"/>
            <a:ext cx="268287" cy="68263"/>
          </a:xfrm>
          <a:custGeom>
            <a:avLst/>
            <a:gdLst>
              <a:gd name="T0" fmla="*/ 2147483647 w 329"/>
              <a:gd name="T1" fmla="*/ 0 h 109"/>
              <a:gd name="T2" fmla="*/ 2147483647 w 329"/>
              <a:gd name="T3" fmla="*/ 0 h 109"/>
              <a:gd name="T4" fmla="*/ 2147483647 w 329"/>
              <a:gd name="T5" fmla="*/ 0 h 109"/>
              <a:gd name="T6" fmla="*/ 2147483647 w 329"/>
              <a:gd name="T7" fmla="*/ 2147483647 h 109"/>
              <a:gd name="T8" fmla="*/ 2147483647 w 329"/>
              <a:gd name="T9" fmla="*/ 2147483647 h 109"/>
              <a:gd name="T10" fmla="*/ 2147483647 w 329"/>
              <a:gd name="T11" fmla="*/ 2147483647 h 109"/>
              <a:gd name="T12" fmla="*/ 0 w 329"/>
              <a:gd name="T13" fmla="*/ 2147483647 h 109"/>
              <a:gd name="T14" fmla="*/ 0 w 329"/>
              <a:gd name="T15" fmla="*/ 2147483647 h 109"/>
              <a:gd name="T16" fmla="*/ 0 w 329"/>
              <a:gd name="T17" fmla="*/ 2147483647 h 109"/>
              <a:gd name="T18" fmla="*/ 0 w 329"/>
              <a:gd name="T19" fmla="*/ 2147483647 h 109"/>
              <a:gd name="T20" fmla="*/ 0 w 329"/>
              <a:gd name="T21" fmla="*/ 2147483647 h 109"/>
              <a:gd name="T22" fmla="*/ 0 w 329"/>
              <a:gd name="T23" fmla="*/ 2147483647 h 109"/>
              <a:gd name="T24" fmla="*/ 2147483647 w 329"/>
              <a:gd name="T25" fmla="*/ 2147483647 h 109"/>
              <a:gd name="T26" fmla="*/ 2147483647 w 329"/>
              <a:gd name="T27" fmla="*/ 2147483647 h 109"/>
              <a:gd name="T28" fmla="*/ 2147483647 w 329"/>
              <a:gd name="T29" fmla="*/ 2147483647 h 109"/>
              <a:gd name="T30" fmla="*/ 2147483647 w 329"/>
              <a:gd name="T31" fmla="*/ 2147483647 h 109"/>
              <a:gd name="T32" fmla="*/ 2147483647 w 329"/>
              <a:gd name="T33" fmla="*/ 2147483647 h 109"/>
              <a:gd name="T34" fmla="*/ 2147483647 w 329"/>
              <a:gd name="T35" fmla="*/ 2147483647 h 109"/>
              <a:gd name="T36" fmla="*/ 2147483647 w 329"/>
              <a:gd name="T37" fmla="*/ 2147483647 h 109"/>
              <a:gd name="T38" fmla="*/ 2147483647 w 329"/>
              <a:gd name="T39" fmla="*/ 2147483647 h 109"/>
              <a:gd name="T40" fmla="*/ 2147483647 w 329"/>
              <a:gd name="T41" fmla="*/ 2147483647 h 109"/>
              <a:gd name="T42" fmla="*/ 2147483647 w 329"/>
              <a:gd name="T43" fmla="*/ 2147483647 h 109"/>
              <a:gd name="T44" fmla="*/ 2147483647 w 329"/>
              <a:gd name="T45" fmla="*/ 2147483647 h 109"/>
              <a:gd name="T46" fmla="*/ 2147483647 w 329"/>
              <a:gd name="T47" fmla="*/ 2147483647 h 109"/>
              <a:gd name="T48" fmla="*/ 2147483647 w 329"/>
              <a:gd name="T49" fmla="*/ 2147483647 h 109"/>
              <a:gd name="T50" fmla="*/ 2147483647 w 329"/>
              <a:gd name="T51" fmla="*/ 2147483647 h 109"/>
              <a:gd name="T52" fmla="*/ 2147483647 w 329"/>
              <a:gd name="T53" fmla="*/ 2147483647 h 109"/>
              <a:gd name="T54" fmla="*/ 2147483647 w 329"/>
              <a:gd name="T55" fmla="*/ 2147483647 h 109"/>
              <a:gd name="T56" fmla="*/ 2147483647 w 329"/>
              <a:gd name="T57" fmla="*/ 2147483647 h 109"/>
              <a:gd name="T58" fmla="*/ 2147483647 w 329"/>
              <a:gd name="T59" fmla="*/ 2147483647 h 109"/>
              <a:gd name="T60" fmla="*/ 2147483647 w 329"/>
              <a:gd name="T61" fmla="*/ 2147483647 h 109"/>
              <a:gd name="T62" fmla="*/ 2147483647 w 329"/>
              <a:gd name="T63" fmla="*/ 2147483647 h 109"/>
              <a:gd name="T64" fmla="*/ 2147483647 w 329"/>
              <a:gd name="T65" fmla="*/ 2147483647 h 109"/>
              <a:gd name="T66" fmla="*/ 2147483647 w 329"/>
              <a:gd name="T67" fmla="*/ 0 h 109"/>
              <a:gd name="T68" fmla="*/ 2147483647 w 329"/>
              <a:gd name="T69" fmla="*/ 0 h 109"/>
              <a:gd name="T70" fmla="*/ 2147483647 w 329"/>
              <a:gd name="T71" fmla="*/ 0 h 109"/>
              <a:gd name="T72" fmla="*/ 2147483647 w 329"/>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109"/>
              <a:gd name="T113" fmla="*/ 329 w 32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109">
                <a:moveTo>
                  <a:pt x="19" y="0"/>
                </a:moveTo>
                <a:lnTo>
                  <a:pt x="14" y="0"/>
                </a:lnTo>
                <a:lnTo>
                  <a:pt x="12" y="0"/>
                </a:lnTo>
                <a:lnTo>
                  <a:pt x="7" y="2"/>
                </a:lnTo>
                <a:lnTo>
                  <a:pt x="5" y="5"/>
                </a:lnTo>
                <a:lnTo>
                  <a:pt x="3" y="7"/>
                </a:lnTo>
                <a:lnTo>
                  <a:pt x="0" y="11"/>
                </a:lnTo>
                <a:lnTo>
                  <a:pt x="0" y="14"/>
                </a:lnTo>
                <a:lnTo>
                  <a:pt x="0" y="18"/>
                </a:lnTo>
                <a:lnTo>
                  <a:pt x="0" y="90"/>
                </a:lnTo>
                <a:lnTo>
                  <a:pt x="0" y="92"/>
                </a:lnTo>
                <a:lnTo>
                  <a:pt x="0" y="97"/>
                </a:lnTo>
                <a:lnTo>
                  <a:pt x="3" y="99"/>
                </a:lnTo>
                <a:lnTo>
                  <a:pt x="5" y="102"/>
                </a:lnTo>
                <a:lnTo>
                  <a:pt x="7" y="104"/>
                </a:lnTo>
                <a:lnTo>
                  <a:pt x="12" y="106"/>
                </a:lnTo>
                <a:lnTo>
                  <a:pt x="14" y="106"/>
                </a:lnTo>
                <a:lnTo>
                  <a:pt x="19" y="109"/>
                </a:lnTo>
                <a:lnTo>
                  <a:pt x="311" y="109"/>
                </a:lnTo>
                <a:lnTo>
                  <a:pt x="313" y="106"/>
                </a:lnTo>
                <a:lnTo>
                  <a:pt x="318" y="106"/>
                </a:lnTo>
                <a:lnTo>
                  <a:pt x="320" y="104"/>
                </a:lnTo>
                <a:lnTo>
                  <a:pt x="322" y="102"/>
                </a:lnTo>
                <a:lnTo>
                  <a:pt x="325" y="99"/>
                </a:lnTo>
                <a:lnTo>
                  <a:pt x="327" y="97"/>
                </a:lnTo>
                <a:lnTo>
                  <a:pt x="327" y="92"/>
                </a:lnTo>
                <a:lnTo>
                  <a:pt x="329" y="90"/>
                </a:lnTo>
                <a:lnTo>
                  <a:pt x="329" y="18"/>
                </a:lnTo>
                <a:lnTo>
                  <a:pt x="327" y="14"/>
                </a:lnTo>
                <a:lnTo>
                  <a:pt x="327" y="11"/>
                </a:lnTo>
                <a:lnTo>
                  <a:pt x="325" y="7"/>
                </a:lnTo>
                <a:lnTo>
                  <a:pt x="322" y="5"/>
                </a:lnTo>
                <a:lnTo>
                  <a:pt x="320" y="2"/>
                </a:lnTo>
                <a:lnTo>
                  <a:pt x="318" y="0"/>
                </a:lnTo>
                <a:lnTo>
                  <a:pt x="313" y="0"/>
                </a:lnTo>
                <a:lnTo>
                  <a:pt x="311" y="0"/>
                </a:lnTo>
                <a:lnTo>
                  <a:pt x="19" y="0"/>
                </a:lnTo>
              </a:path>
            </a:pathLst>
          </a:cu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7" name="Freeform 75"/>
          <p:cNvSpPr>
            <a:spLocks noEditPoints="1"/>
          </p:cNvSpPr>
          <p:nvPr/>
        </p:nvSpPr>
        <p:spPr bwMode="auto">
          <a:xfrm>
            <a:off x="4724400" y="2362200"/>
            <a:ext cx="762000" cy="838200"/>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8" name="Freeform 74"/>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69" name="Freeform 73"/>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70" name="Rectangle 72"/>
          <p:cNvSpPr>
            <a:spLocks noChangeArrowheads="1"/>
          </p:cNvSpPr>
          <p:nvPr/>
        </p:nvSpPr>
        <p:spPr bwMode="auto">
          <a:xfrm>
            <a:off x="5938838" y="2335213"/>
            <a:ext cx="295275" cy="10318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71" name="Rectangle 71"/>
          <p:cNvSpPr>
            <a:spLocks noChangeArrowheads="1"/>
          </p:cNvSpPr>
          <p:nvPr/>
        </p:nvSpPr>
        <p:spPr bwMode="auto">
          <a:xfrm>
            <a:off x="5938838" y="2335213"/>
            <a:ext cx="295275" cy="1031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72" name="Rectangle 70"/>
          <p:cNvSpPr>
            <a:spLocks noChangeArrowheads="1"/>
          </p:cNvSpPr>
          <p:nvPr/>
        </p:nvSpPr>
        <p:spPr bwMode="auto">
          <a:xfrm>
            <a:off x="5541963" y="1960563"/>
            <a:ext cx="1111250" cy="407987"/>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73" name="Freeform 69"/>
          <p:cNvSpPr>
            <a:spLocks/>
          </p:cNvSpPr>
          <p:nvPr/>
        </p:nvSpPr>
        <p:spPr bwMode="auto">
          <a:xfrm>
            <a:off x="5541963" y="1960563"/>
            <a:ext cx="1111250" cy="52387"/>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74" name="Freeform 68"/>
          <p:cNvSpPr>
            <a:spLocks/>
          </p:cNvSpPr>
          <p:nvPr/>
        </p:nvSpPr>
        <p:spPr bwMode="auto">
          <a:xfrm>
            <a:off x="5541963" y="1960563"/>
            <a:ext cx="65087" cy="407987"/>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75" name="Freeform 67"/>
          <p:cNvSpPr>
            <a:spLocks/>
          </p:cNvSpPr>
          <p:nvPr/>
        </p:nvSpPr>
        <p:spPr bwMode="auto">
          <a:xfrm>
            <a:off x="5541963" y="2317750"/>
            <a:ext cx="1111250" cy="50800"/>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76" name="Freeform 66"/>
          <p:cNvSpPr>
            <a:spLocks/>
          </p:cNvSpPr>
          <p:nvPr/>
        </p:nvSpPr>
        <p:spPr bwMode="auto">
          <a:xfrm>
            <a:off x="6586538" y="1960563"/>
            <a:ext cx="66675"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77" name="Rectangle 65"/>
          <p:cNvSpPr>
            <a:spLocks noChangeArrowheads="1"/>
          </p:cNvSpPr>
          <p:nvPr/>
        </p:nvSpPr>
        <p:spPr bwMode="auto">
          <a:xfrm>
            <a:off x="5541963" y="1960563"/>
            <a:ext cx="1111250" cy="4079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78" name="Rectangle 64"/>
          <p:cNvSpPr>
            <a:spLocks noChangeArrowheads="1"/>
          </p:cNvSpPr>
          <p:nvPr/>
        </p:nvSpPr>
        <p:spPr bwMode="auto">
          <a:xfrm>
            <a:off x="5607050" y="2012950"/>
            <a:ext cx="979488" cy="3048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79" name="Line 63"/>
          <p:cNvSpPr>
            <a:spLocks noChangeShapeType="1"/>
          </p:cNvSpPr>
          <p:nvPr/>
        </p:nvSpPr>
        <p:spPr bwMode="auto">
          <a:xfrm>
            <a:off x="5541963" y="1960563"/>
            <a:ext cx="65087"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0" name="Line 62"/>
          <p:cNvSpPr>
            <a:spLocks noChangeShapeType="1"/>
          </p:cNvSpPr>
          <p:nvPr/>
        </p:nvSpPr>
        <p:spPr bwMode="auto">
          <a:xfrm flipV="1">
            <a:off x="5541963" y="2317750"/>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1" name="Line 61"/>
          <p:cNvSpPr>
            <a:spLocks noChangeShapeType="1"/>
          </p:cNvSpPr>
          <p:nvPr/>
        </p:nvSpPr>
        <p:spPr bwMode="auto">
          <a:xfrm flipH="1" flipV="1">
            <a:off x="6586538" y="2317750"/>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2" name="Line 60"/>
          <p:cNvSpPr>
            <a:spLocks noChangeShapeType="1"/>
          </p:cNvSpPr>
          <p:nvPr/>
        </p:nvSpPr>
        <p:spPr bwMode="auto">
          <a:xfrm flipH="1">
            <a:off x="6586538" y="196056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3" name="Freeform 59"/>
          <p:cNvSpPr>
            <a:spLocks/>
          </p:cNvSpPr>
          <p:nvPr/>
        </p:nvSpPr>
        <p:spPr bwMode="auto">
          <a:xfrm>
            <a:off x="5632450" y="2100263"/>
            <a:ext cx="903288" cy="214312"/>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4" name="Freeform 58"/>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5" name="Freeform 57"/>
          <p:cNvSpPr>
            <a:spLocks/>
          </p:cNvSpPr>
          <p:nvPr/>
        </p:nvSpPr>
        <p:spPr bwMode="auto">
          <a:xfrm>
            <a:off x="5491163" y="2438400"/>
            <a:ext cx="1250950"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86" name="Rectangle 56"/>
          <p:cNvSpPr>
            <a:spLocks noChangeArrowheads="1"/>
          </p:cNvSpPr>
          <p:nvPr/>
        </p:nvSpPr>
        <p:spPr bwMode="auto">
          <a:xfrm>
            <a:off x="5938838" y="2335213"/>
            <a:ext cx="295275" cy="10318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87" name="Rectangle 55"/>
          <p:cNvSpPr>
            <a:spLocks noChangeArrowheads="1"/>
          </p:cNvSpPr>
          <p:nvPr/>
        </p:nvSpPr>
        <p:spPr bwMode="auto">
          <a:xfrm>
            <a:off x="5938838" y="2335213"/>
            <a:ext cx="295275" cy="1031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88" name="Rectangle 54"/>
          <p:cNvSpPr>
            <a:spLocks noChangeArrowheads="1"/>
          </p:cNvSpPr>
          <p:nvPr/>
        </p:nvSpPr>
        <p:spPr bwMode="auto">
          <a:xfrm>
            <a:off x="5562600" y="1981200"/>
            <a:ext cx="1111250" cy="4079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89" name="Freeform 53"/>
          <p:cNvSpPr>
            <a:spLocks/>
          </p:cNvSpPr>
          <p:nvPr/>
        </p:nvSpPr>
        <p:spPr bwMode="auto">
          <a:xfrm>
            <a:off x="5541963" y="1960563"/>
            <a:ext cx="1111250" cy="52387"/>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0" name="Freeform 52"/>
          <p:cNvSpPr>
            <a:spLocks/>
          </p:cNvSpPr>
          <p:nvPr/>
        </p:nvSpPr>
        <p:spPr bwMode="auto">
          <a:xfrm>
            <a:off x="5541963" y="1960563"/>
            <a:ext cx="65087" cy="407987"/>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1" name="Freeform 51"/>
          <p:cNvSpPr>
            <a:spLocks/>
          </p:cNvSpPr>
          <p:nvPr/>
        </p:nvSpPr>
        <p:spPr bwMode="auto">
          <a:xfrm>
            <a:off x="5541963" y="2317750"/>
            <a:ext cx="1111250" cy="50800"/>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2" name="Freeform 50"/>
          <p:cNvSpPr>
            <a:spLocks/>
          </p:cNvSpPr>
          <p:nvPr/>
        </p:nvSpPr>
        <p:spPr bwMode="auto">
          <a:xfrm>
            <a:off x="6586538" y="1960563"/>
            <a:ext cx="66675"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3" name="Rectangle 49"/>
          <p:cNvSpPr>
            <a:spLocks noChangeArrowheads="1"/>
          </p:cNvSpPr>
          <p:nvPr/>
        </p:nvSpPr>
        <p:spPr bwMode="auto">
          <a:xfrm>
            <a:off x="5541963" y="1960563"/>
            <a:ext cx="1111250" cy="4079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94" name="Rectangle 48"/>
          <p:cNvSpPr>
            <a:spLocks noChangeArrowheads="1"/>
          </p:cNvSpPr>
          <p:nvPr/>
        </p:nvSpPr>
        <p:spPr bwMode="auto">
          <a:xfrm>
            <a:off x="5607050" y="2012950"/>
            <a:ext cx="979488" cy="3048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295" name="Line 47"/>
          <p:cNvSpPr>
            <a:spLocks noChangeShapeType="1"/>
          </p:cNvSpPr>
          <p:nvPr/>
        </p:nvSpPr>
        <p:spPr bwMode="auto">
          <a:xfrm>
            <a:off x="5541963" y="1960563"/>
            <a:ext cx="65087"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6" name="Line 46"/>
          <p:cNvSpPr>
            <a:spLocks noChangeShapeType="1"/>
          </p:cNvSpPr>
          <p:nvPr/>
        </p:nvSpPr>
        <p:spPr bwMode="auto">
          <a:xfrm flipV="1">
            <a:off x="5541963" y="2317750"/>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7" name="Line 45"/>
          <p:cNvSpPr>
            <a:spLocks noChangeShapeType="1"/>
          </p:cNvSpPr>
          <p:nvPr/>
        </p:nvSpPr>
        <p:spPr bwMode="auto">
          <a:xfrm flipH="1" flipV="1">
            <a:off x="6586538" y="2317750"/>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8" name="Line 44"/>
          <p:cNvSpPr>
            <a:spLocks noChangeShapeType="1"/>
          </p:cNvSpPr>
          <p:nvPr/>
        </p:nvSpPr>
        <p:spPr bwMode="auto">
          <a:xfrm flipH="1">
            <a:off x="6586538" y="196056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299" name="Rectangle 41"/>
          <p:cNvSpPr>
            <a:spLocks noChangeArrowheads="1"/>
          </p:cNvSpPr>
          <p:nvPr/>
        </p:nvSpPr>
        <p:spPr bwMode="auto">
          <a:xfrm>
            <a:off x="4275138" y="3700463"/>
            <a:ext cx="674687" cy="185737"/>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GC glass </a:t>
            </a:r>
          </a:p>
        </p:txBody>
      </p:sp>
      <p:sp>
        <p:nvSpPr>
          <p:cNvPr id="45300" name="Rectangle 40"/>
          <p:cNvSpPr>
            <a:spLocks noChangeArrowheads="1"/>
          </p:cNvSpPr>
          <p:nvPr/>
        </p:nvSpPr>
        <p:spPr bwMode="auto">
          <a:xfrm>
            <a:off x="4495800" y="3871913"/>
            <a:ext cx="228600" cy="185737"/>
          </a:xfrm>
          <a:prstGeom prst="rect">
            <a:avLst/>
          </a:prstGeom>
          <a:noFill/>
          <a:ln w="9525">
            <a:noFill/>
            <a:miter lim="800000"/>
            <a:headEnd/>
            <a:tailEnd/>
          </a:ln>
        </p:spPr>
        <p:txBody>
          <a:bodyPr wrap="none" lIns="0" tIns="0" rIns="0" bIns="0">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vial</a:t>
            </a:r>
          </a:p>
        </p:txBody>
      </p:sp>
      <p:sp>
        <p:nvSpPr>
          <p:cNvPr id="45301" name="Freeform 39"/>
          <p:cNvSpPr>
            <a:spLocks noEditPoints="1"/>
          </p:cNvSpPr>
          <p:nvPr/>
        </p:nvSpPr>
        <p:spPr bwMode="auto">
          <a:xfrm rot="-7691115">
            <a:off x="4956969" y="3185319"/>
            <a:ext cx="457200" cy="620712"/>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02" name="Freeform 38"/>
          <p:cNvSpPr>
            <a:spLocks/>
          </p:cNvSpPr>
          <p:nvPr/>
        </p:nvSpPr>
        <p:spPr bwMode="auto">
          <a:xfrm>
            <a:off x="5641975" y="3686175"/>
            <a:ext cx="1249363"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03" name="Freeform 37"/>
          <p:cNvSpPr>
            <a:spLocks/>
          </p:cNvSpPr>
          <p:nvPr/>
        </p:nvSpPr>
        <p:spPr bwMode="auto">
          <a:xfrm>
            <a:off x="5641975" y="3686175"/>
            <a:ext cx="1249363"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04" name="Rectangle 36"/>
          <p:cNvSpPr>
            <a:spLocks noChangeArrowheads="1"/>
          </p:cNvSpPr>
          <p:nvPr/>
        </p:nvSpPr>
        <p:spPr bwMode="auto">
          <a:xfrm>
            <a:off x="6088063" y="3584575"/>
            <a:ext cx="295275" cy="10160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05" name="Rectangle 35"/>
          <p:cNvSpPr>
            <a:spLocks noChangeArrowheads="1"/>
          </p:cNvSpPr>
          <p:nvPr/>
        </p:nvSpPr>
        <p:spPr bwMode="auto">
          <a:xfrm>
            <a:off x="6088063" y="3584575"/>
            <a:ext cx="295275" cy="1016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06" name="Rectangle 34"/>
          <p:cNvSpPr>
            <a:spLocks noChangeArrowheads="1"/>
          </p:cNvSpPr>
          <p:nvPr/>
        </p:nvSpPr>
        <p:spPr bwMode="auto">
          <a:xfrm>
            <a:off x="5691188" y="3209925"/>
            <a:ext cx="1111250" cy="407988"/>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07" name="Freeform 33"/>
          <p:cNvSpPr>
            <a:spLocks/>
          </p:cNvSpPr>
          <p:nvPr/>
        </p:nvSpPr>
        <p:spPr bwMode="auto">
          <a:xfrm>
            <a:off x="5691188" y="3209925"/>
            <a:ext cx="1111250" cy="52388"/>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08" name="Freeform 32"/>
          <p:cNvSpPr>
            <a:spLocks/>
          </p:cNvSpPr>
          <p:nvPr/>
        </p:nvSpPr>
        <p:spPr bwMode="auto">
          <a:xfrm>
            <a:off x="5691188" y="3209925"/>
            <a:ext cx="66675" cy="4079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09" name="Freeform 31"/>
          <p:cNvSpPr>
            <a:spLocks/>
          </p:cNvSpPr>
          <p:nvPr/>
        </p:nvSpPr>
        <p:spPr bwMode="auto">
          <a:xfrm>
            <a:off x="5691188" y="3565525"/>
            <a:ext cx="1111250" cy="52388"/>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0" name="Freeform 30"/>
          <p:cNvSpPr>
            <a:spLocks/>
          </p:cNvSpPr>
          <p:nvPr/>
        </p:nvSpPr>
        <p:spPr bwMode="auto">
          <a:xfrm>
            <a:off x="6737350" y="3209925"/>
            <a:ext cx="65088" cy="4079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1" name="Rectangle 29"/>
          <p:cNvSpPr>
            <a:spLocks noChangeArrowheads="1"/>
          </p:cNvSpPr>
          <p:nvPr/>
        </p:nvSpPr>
        <p:spPr bwMode="auto">
          <a:xfrm>
            <a:off x="5691188" y="3209925"/>
            <a:ext cx="1111250" cy="4079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12" name="Rectangle 28"/>
          <p:cNvSpPr>
            <a:spLocks noChangeArrowheads="1"/>
          </p:cNvSpPr>
          <p:nvPr/>
        </p:nvSpPr>
        <p:spPr bwMode="auto">
          <a:xfrm>
            <a:off x="5757863" y="3262313"/>
            <a:ext cx="979487" cy="303212"/>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13" name="Line 27"/>
          <p:cNvSpPr>
            <a:spLocks noChangeShapeType="1"/>
          </p:cNvSpPr>
          <p:nvPr/>
        </p:nvSpPr>
        <p:spPr bwMode="auto">
          <a:xfrm>
            <a:off x="5691188" y="32099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4" name="Line 26"/>
          <p:cNvSpPr>
            <a:spLocks noChangeShapeType="1"/>
          </p:cNvSpPr>
          <p:nvPr/>
        </p:nvSpPr>
        <p:spPr bwMode="auto">
          <a:xfrm flipV="1">
            <a:off x="5691188" y="35655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5" name="Line 25"/>
          <p:cNvSpPr>
            <a:spLocks noChangeShapeType="1"/>
          </p:cNvSpPr>
          <p:nvPr/>
        </p:nvSpPr>
        <p:spPr bwMode="auto">
          <a:xfrm flipH="1" flipV="1">
            <a:off x="6737350" y="3565525"/>
            <a:ext cx="65088"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6" name="Line 24"/>
          <p:cNvSpPr>
            <a:spLocks noChangeShapeType="1"/>
          </p:cNvSpPr>
          <p:nvPr/>
        </p:nvSpPr>
        <p:spPr bwMode="auto">
          <a:xfrm flipH="1">
            <a:off x="6737350" y="3209925"/>
            <a:ext cx="65088"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7" name="Freeform 23"/>
          <p:cNvSpPr>
            <a:spLocks/>
          </p:cNvSpPr>
          <p:nvPr/>
        </p:nvSpPr>
        <p:spPr bwMode="auto">
          <a:xfrm>
            <a:off x="5781675" y="3349625"/>
            <a:ext cx="904875" cy="214313"/>
          </a:xfrm>
          <a:custGeom>
            <a:avLst/>
            <a:gdLst>
              <a:gd name="T0" fmla="*/ 2147483647 w 1108"/>
              <a:gd name="T1" fmla="*/ 2147483647 h 347"/>
              <a:gd name="T2" fmla="*/ 2147483647 w 1108"/>
              <a:gd name="T3" fmla="*/ 2147483647 h 347"/>
              <a:gd name="T4" fmla="*/ 2147483647 w 1108"/>
              <a:gd name="T5" fmla="*/ 2147483647 h 347"/>
              <a:gd name="T6" fmla="*/ 2147483647 w 1108"/>
              <a:gd name="T7" fmla="*/ 2147483647 h 347"/>
              <a:gd name="T8" fmla="*/ 2147483647 w 1108"/>
              <a:gd name="T9" fmla="*/ 2147483647 h 347"/>
              <a:gd name="T10" fmla="*/ 2147483647 w 1108"/>
              <a:gd name="T11" fmla="*/ 2147483647 h 347"/>
              <a:gd name="T12" fmla="*/ 2147483647 w 1108"/>
              <a:gd name="T13" fmla="*/ 2147483647 h 347"/>
              <a:gd name="T14" fmla="*/ 2147483647 w 1108"/>
              <a:gd name="T15" fmla="*/ 2147483647 h 347"/>
              <a:gd name="T16" fmla="*/ 2147483647 w 1108"/>
              <a:gd name="T17" fmla="*/ 2147483647 h 347"/>
              <a:gd name="T18" fmla="*/ 2147483647 w 1108"/>
              <a:gd name="T19" fmla="*/ 2147483647 h 347"/>
              <a:gd name="T20" fmla="*/ 2147483647 w 1108"/>
              <a:gd name="T21" fmla="*/ 2147483647 h 347"/>
              <a:gd name="T22" fmla="*/ 2147483647 w 1108"/>
              <a:gd name="T23" fmla="*/ 2147483647 h 347"/>
              <a:gd name="T24" fmla="*/ 2147483647 w 1108"/>
              <a:gd name="T25" fmla="*/ 2147483647 h 347"/>
              <a:gd name="T26" fmla="*/ 2147483647 w 1108"/>
              <a:gd name="T27" fmla="*/ 2147483647 h 347"/>
              <a:gd name="T28" fmla="*/ 2147483647 w 1108"/>
              <a:gd name="T29" fmla="*/ 2147483647 h 347"/>
              <a:gd name="T30" fmla="*/ 2147483647 w 1108"/>
              <a:gd name="T31" fmla="*/ 2147483647 h 347"/>
              <a:gd name="T32" fmla="*/ 2147483647 w 1108"/>
              <a:gd name="T33" fmla="*/ 2147483647 h 347"/>
              <a:gd name="T34" fmla="*/ 2147483647 w 1108"/>
              <a:gd name="T35" fmla="*/ 2147483647 h 347"/>
              <a:gd name="T36" fmla="*/ 2147483647 w 1108"/>
              <a:gd name="T37" fmla="*/ 2147483647 h 347"/>
              <a:gd name="T38" fmla="*/ 2147483647 w 1108"/>
              <a:gd name="T39" fmla="*/ 2147483647 h 347"/>
              <a:gd name="T40" fmla="*/ 2147483647 w 1108"/>
              <a:gd name="T41" fmla="*/ 2147483647 h 347"/>
              <a:gd name="T42" fmla="*/ 2147483647 w 1108"/>
              <a:gd name="T43" fmla="*/ 2147483647 h 347"/>
              <a:gd name="T44" fmla="*/ 2147483647 w 1108"/>
              <a:gd name="T45" fmla="*/ 2147483647 h 347"/>
              <a:gd name="T46" fmla="*/ 2147483647 w 1108"/>
              <a:gd name="T47" fmla="*/ 2147483647 h 347"/>
              <a:gd name="T48" fmla="*/ 2147483647 w 1108"/>
              <a:gd name="T49" fmla="*/ 2147483647 h 347"/>
              <a:gd name="T50" fmla="*/ 2147483647 w 1108"/>
              <a:gd name="T51" fmla="*/ 2147483647 h 347"/>
              <a:gd name="T52" fmla="*/ 2147483647 w 1108"/>
              <a:gd name="T53" fmla="*/ 2147483647 h 347"/>
              <a:gd name="T54" fmla="*/ 2147483647 w 1108"/>
              <a:gd name="T55" fmla="*/ 2147483647 h 347"/>
              <a:gd name="T56" fmla="*/ 2147483647 w 1108"/>
              <a:gd name="T57" fmla="*/ 2147483647 h 347"/>
              <a:gd name="T58" fmla="*/ 2147483647 w 1108"/>
              <a:gd name="T59" fmla="*/ 2147483647 h 347"/>
              <a:gd name="T60" fmla="*/ 2147483647 w 1108"/>
              <a:gd name="T61" fmla="*/ 2147483647 h 347"/>
              <a:gd name="T62" fmla="*/ 2147483647 w 1108"/>
              <a:gd name="T63" fmla="*/ 2147483647 h 347"/>
              <a:gd name="T64" fmla="*/ 2147483647 w 1108"/>
              <a:gd name="T65" fmla="*/ 2147483647 h 347"/>
              <a:gd name="T66" fmla="*/ 2147483647 w 1108"/>
              <a:gd name="T67" fmla="*/ 0 h 347"/>
              <a:gd name="T68" fmla="*/ 2147483647 w 1108"/>
              <a:gd name="T69" fmla="*/ 2147483647 h 347"/>
              <a:gd name="T70" fmla="*/ 2147483647 w 1108"/>
              <a:gd name="T71" fmla="*/ 2147483647 h 347"/>
              <a:gd name="T72" fmla="*/ 2147483647 w 1108"/>
              <a:gd name="T73" fmla="*/ 2147483647 h 347"/>
              <a:gd name="T74" fmla="*/ 2147483647 w 1108"/>
              <a:gd name="T75" fmla="*/ 2147483647 h 347"/>
              <a:gd name="T76" fmla="*/ 2147483647 w 1108"/>
              <a:gd name="T77" fmla="*/ 2147483647 h 347"/>
              <a:gd name="T78" fmla="*/ 2147483647 w 1108"/>
              <a:gd name="T79" fmla="*/ 2147483647 h 347"/>
              <a:gd name="T80" fmla="*/ 2147483647 w 1108"/>
              <a:gd name="T81" fmla="*/ 2147483647 h 347"/>
              <a:gd name="T82" fmla="*/ 2147483647 w 1108"/>
              <a:gd name="T83" fmla="*/ 2147483647 h 347"/>
              <a:gd name="T84" fmla="*/ 2147483647 w 1108"/>
              <a:gd name="T85" fmla="*/ 2147483647 h 347"/>
              <a:gd name="T86" fmla="*/ 2147483647 w 1108"/>
              <a:gd name="T87" fmla="*/ 2147483647 h 347"/>
              <a:gd name="T88" fmla="*/ 2147483647 w 1108"/>
              <a:gd name="T89" fmla="*/ 2147483647 h 347"/>
              <a:gd name="T90" fmla="*/ 2147483647 w 1108"/>
              <a:gd name="T91" fmla="*/ 2147483647 h 347"/>
              <a:gd name="T92" fmla="*/ 2147483647 w 1108"/>
              <a:gd name="T93" fmla="*/ 2147483647 h 347"/>
              <a:gd name="T94" fmla="*/ 2147483647 w 1108"/>
              <a:gd name="T95" fmla="*/ 2147483647 h 347"/>
              <a:gd name="T96" fmla="*/ 2147483647 w 1108"/>
              <a:gd name="T97" fmla="*/ 2147483647 h 347"/>
              <a:gd name="T98" fmla="*/ 2147483647 w 1108"/>
              <a:gd name="T99" fmla="*/ 2147483647 h 347"/>
              <a:gd name="T100" fmla="*/ 2147483647 w 1108"/>
              <a:gd name="T101" fmla="*/ 2147483647 h 347"/>
              <a:gd name="T102" fmla="*/ 2147483647 w 1108"/>
              <a:gd name="T103" fmla="*/ 2147483647 h 347"/>
              <a:gd name="T104" fmla="*/ 2147483647 w 1108"/>
              <a:gd name="T105" fmla="*/ 2147483647 h 347"/>
              <a:gd name="T106" fmla="*/ 2147483647 w 1108"/>
              <a:gd name="T107" fmla="*/ 2147483647 h 347"/>
              <a:gd name="T108" fmla="*/ 2147483647 w 1108"/>
              <a:gd name="T109" fmla="*/ 2147483647 h 347"/>
              <a:gd name="T110" fmla="*/ 2147483647 w 1108"/>
              <a:gd name="T111" fmla="*/ 2147483647 h 347"/>
              <a:gd name="T112" fmla="*/ 2147483647 w 1108"/>
              <a:gd name="T113" fmla="*/ 2147483647 h 347"/>
              <a:gd name="T114" fmla="*/ 2147483647 w 1108"/>
              <a:gd name="T115" fmla="*/ 2147483647 h 347"/>
              <a:gd name="T116" fmla="*/ 2147483647 w 1108"/>
              <a:gd name="T117" fmla="*/ 2147483647 h 347"/>
              <a:gd name="T118" fmla="*/ 2147483647 w 1108"/>
              <a:gd name="T119" fmla="*/ 2147483647 h 347"/>
              <a:gd name="T120" fmla="*/ 2147483647 w 1108"/>
              <a:gd name="T121" fmla="*/ 2147483647 h 347"/>
              <a:gd name="T122" fmla="*/ 2147483647 w 1108"/>
              <a:gd name="T123" fmla="*/ 2147483647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8"/>
              <a:gd name="T187" fmla="*/ 0 h 347"/>
              <a:gd name="T188" fmla="*/ 1108 w 1108"/>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8" h="347">
                <a:moveTo>
                  <a:pt x="0" y="347"/>
                </a:moveTo>
                <a:lnTo>
                  <a:pt x="2" y="333"/>
                </a:lnTo>
                <a:lnTo>
                  <a:pt x="7" y="317"/>
                </a:lnTo>
                <a:lnTo>
                  <a:pt x="9" y="303"/>
                </a:lnTo>
                <a:lnTo>
                  <a:pt x="11" y="289"/>
                </a:lnTo>
                <a:lnTo>
                  <a:pt x="16" y="257"/>
                </a:lnTo>
                <a:lnTo>
                  <a:pt x="18" y="226"/>
                </a:lnTo>
                <a:lnTo>
                  <a:pt x="23" y="196"/>
                </a:lnTo>
                <a:lnTo>
                  <a:pt x="28" y="166"/>
                </a:lnTo>
                <a:lnTo>
                  <a:pt x="30" y="152"/>
                </a:lnTo>
                <a:lnTo>
                  <a:pt x="32" y="136"/>
                </a:lnTo>
                <a:lnTo>
                  <a:pt x="37" y="122"/>
                </a:lnTo>
                <a:lnTo>
                  <a:pt x="42" y="109"/>
                </a:lnTo>
                <a:lnTo>
                  <a:pt x="44" y="106"/>
                </a:lnTo>
                <a:lnTo>
                  <a:pt x="46" y="104"/>
                </a:lnTo>
                <a:lnTo>
                  <a:pt x="49" y="106"/>
                </a:lnTo>
                <a:lnTo>
                  <a:pt x="49" y="111"/>
                </a:lnTo>
                <a:lnTo>
                  <a:pt x="51" y="115"/>
                </a:lnTo>
                <a:lnTo>
                  <a:pt x="51" y="120"/>
                </a:lnTo>
                <a:lnTo>
                  <a:pt x="53" y="125"/>
                </a:lnTo>
                <a:lnTo>
                  <a:pt x="53" y="139"/>
                </a:lnTo>
                <a:lnTo>
                  <a:pt x="58" y="152"/>
                </a:lnTo>
                <a:lnTo>
                  <a:pt x="58" y="159"/>
                </a:lnTo>
                <a:lnTo>
                  <a:pt x="60" y="164"/>
                </a:lnTo>
                <a:lnTo>
                  <a:pt x="62" y="169"/>
                </a:lnTo>
                <a:lnTo>
                  <a:pt x="65" y="173"/>
                </a:lnTo>
                <a:lnTo>
                  <a:pt x="72" y="185"/>
                </a:lnTo>
                <a:lnTo>
                  <a:pt x="76" y="196"/>
                </a:lnTo>
                <a:lnTo>
                  <a:pt x="83" y="208"/>
                </a:lnTo>
                <a:lnTo>
                  <a:pt x="88" y="217"/>
                </a:lnTo>
                <a:lnTo>
                  <a:pt x="93" y="226"/>
                </a:lnTo>
                <a:lnTo>
                  <a:pt x="97" y="233"/>
                </a:lnTo>
                <a:lnTo>
                  <a:pt x="102" y="243"/>
                </a:lnTo>
                <a:lnTo>
                  <a:pt x="106" y="250"/>
                </a:lnTo>
                <a:lnTo>
                  <a:pt x="113" y="261"/>
                </a:lnTo>
                <a:lnTo>
                  <a:pt x="120" y="270"/>
                </a:lnTo>
                <a:lnTo>
                  <a:pt x="127" y="280"/>
                </a:lnTo>
                <a:lnTo>
                  <a:pt x="132" y="287"/>
                </a:lnTo>
                <a:lnTo>
                  <a:pt x="139" y="294"/>
                </a:lnTo>
                <a:lnTo>
                  <a:pt x="146" y="300"/>
                </a:lnTo>
                <a:lnTo>
                  <a:pt x="155" y="307"/>
                </a:lnTo>
                <a:lnTo>
                  <a:pt x="162" y="312"/>
                </a:lnTo>
                <a:lnTo>
                  <a:pt x="174" y="319"/>
                </a:lnTo>
                <a:lnTo>
                  <a:pt x="185" y="328"/>
                </a:lnTo>
                <a:lnTo>
                  <a:pt x="199" y="335"/>
                </a:lnTo>
                <a:lnTo>
                  <a:pt x="208" y="342"/>
                </a:lnTo>
                <a:lnTo>
                  <a:pt x="215" y="347"/>
                </a:lnTo>
                <a:lnTo>
                  <a:pt x="232" y="342"/>
                </a:lnTo>
                <a:lnTo>
                  <a:pt x="243" y="337"/>
                </a:lnTo>
                <a:lnTo>
                  <a:pt x="255" y="335"/>
                </a:lnTo>
                <a:lnTo>
                  <a:pt x="264" y="333"/>
                </a:lnTo>
                <a:lnTo>
                  <a:pt x="271" y="331"/>
                </a:lnTo>
                <a:lnTo>
                  <a:pt x="276" y="328"/>
                </a:lnTo>
                <a:lnTo>
                  <a:pt x="280" y="326"/>
                </a:lnTo>
                <a:lnTo>
                  <a:pt x="283" y="324"/>
                </a:lnTo>
                <a:lnTo>
                  <a:pt x="285" y="324"/>
                </a:lnTo>
                <a:lnTo>
                  <a:pt x="287" y="321"/>
                </a:lnTo>
                <a:lnTo>
                  <a:pt x="287" y="319"/>
                </a:lnTo>
                <a:lnTo>
                  <a:pt x="285" y="319"/>
                </a:lnTo>
                <a:lnTo>
                  <a:pt x="285" y="317"/>
                </a:lnTo>
                <a:lnTo>
                  <a:pt x="283" y="314"/>
                </a:lnTo>
                <a:lnTo>
                  <a:pt x="280" y="310"/>
                </a:lnTo>
                <a:lnTo>
                  <a:pt x="276" y="307"/>
                </a:lnTo>
                <a:lnTo>
                  <a:pt x="273" y="303"/>
                </a:lnTo>
                <a:lnTo>
                  <a:pt x="271" y="296"/>
                </a:lnTo>
                <a:lnTo>
                  <a:pt x="269" y="291"/>
                </a:lnTo>
                <a:lnTo>
                  <a:pt x="266" y="284"/>
                </a:lnTo>
                <a:lnTo>
                  <a:pt x="264" y="275"/>
                </a:lnTo>
                <a:lnTo>
                  <a:pt x="262" y="266"/>
                </a:lnTo>
                <a:lnTo>
                  <a:pt x="262" y="257"/>
                </a:lnTo>
                <a:lnTo>
                  <a:pt x="262" y="243"/>
                </a:lnTo>
                <a:lnTo>
                  <a:pt x="262" y="231"/>
                </a:lnTo>
                <a:lnTo>
                  <a:pt x="264" y="215"/>
                </a:lnTo>
                <a:lnTo>
                  <a:pt x="266" y="199"/>
                </a:lnTo>
                <a:lnTo>
                  <a:pt x="271" y="180"/>
                </a:lnTo>
                <a:lnTo>
                  <a:pt x="276" y="159"/>
                </a:lnTo>
                <a:lnTo>
                  <a:pt x="283" y="139"/>
                </a:lnTo>
                <a:lnTo>
                  <a:pt x="292" y="113"/>
                </a:lnTo>
                <a:lnTo>
                  <a:pt x="303" y="88"/>
                </a:lnTo>
                <a:lnTo>
                  <a:pt x="306" y="83"/>
                </a:lnTo>
                <a:lnTo>
                  <a:pt x="308" y="78"/>
                </a:lnTo>
                <a:lnTo>
                  <a:pt x="313" y="76"/>
                </a:lnTo>
                <a:lnTo>
                  <a:pt x="317" y="74"/>
                </a:lnTo>
                <a:lnTo>
                  <a:pt x="329" y="72"/>
                </a:lnTo>
                <a:lnTo>
                  <a:pt x="341" y="69"/>
                </a:lnTo>
                <a:lnTo>
                  <a:pt x="352" y="69"/>
                </a:lnTo>
                <a:lnTo>
                  <a:pt x="366" y="67"/>
                </a:lnTo>
                <a:lnTo>
                  <a:pt x="378" y="67"/>
                </a:lnTo>
                <a:lnTo>
                  <a:pt x="389" y="65"/>
                </a:lnTo>
                <a:lnTo>
                  <a:pt x="392" y="55"/>
                </a:lnTo>
                <a:lnTo>
                  <a:pt x="394" y="46"/>
                </a:lnTo>
                <a:lnTo>
                  <a:pt x="394" y="35"/>
                </a:lnTo>
                <a:lnTo>
                  <a:pt x="396" y="25"/>
                </a:lnTo>
                <a:lnTo>
                  <a:pt x="396" y="16"/>
                </a:lnTo>
                <a:lnTo>
                  <a:pt x="398" y="11"/>
                </a:lnTo>
                <a:lnTo>
                  <a:pt x="401" y="7"/>
                </a:lnTo>
                <a:lnTo>
                  <a:pt x="403" y="4"/>
                </a:lnTo>
                <a:lnTo>
                  <a:pt x="405" y="2"/>
                </a:lnTo>
                <a:lnTo>
                  <a:pt x="408" y="0"/>
                </a:lnTo>
                <a:lnTo>
                  <a:pt x="412" y="0"/>
                </a:lnTo>
                <a:lnTo>
                  <a:pt x="417" y="0"/>
                </a:lnTo>
                <a:lnTo>
                  <a:pt x="422" y="2"/>
                </a:lnTo>
                <a:lnTo>
                  <a:pt x="424" y="4"/>
                </a:lnTo>
                <a:lnTo>
                  <a:pt x="429" y="7"/>
                </a:lnTo>
                <a:lnTo>
                  <a:pt x="431" y="11"/>
                </a:lnTo>
                <a:lnTo>
                  <a:pt x="433" y="14"/>
                </a:lnTo>
                <a:lnTo>
                  <a:pt x="438" y="23"/>
                </a:lnTo>
                <a:lnTo>
                  <a:pt x="443" y="35"/>
                </a:lnTo>
                <a:lnTo>
                  <a:pt x="447" y="44"/>
                </a:lnTo>
                <a:lnTo>
                  <a:pt x="452" y="55"/>
                </a:lnTo>
                <a:lnTo>
                  <a:pt x="454" y="65"/>
                </a:lnTo>
                <a:lnTo>
                  <a:pt x="463" y="83"/>
                </a:lnTo>
                <a:lnTo>
                  <a:pt x="470" y="99"/>
                </a:lnTo>
                <a:lnTo>
                  <a:pt x="487" y="134"/>
                </a:lnTo>
                <a:lnTo>
                  <a:pt x="500" y="166"/>
                </a:lnTo>
                <a:lnTo>
                  <a:pt x="514" y="196"/>
                </a:lnTo>
                <a:lnTo>
                  <a:pt x="524" y="213"/>
                </a:lnTo>
                <a:lnTo>
                  <a:pt x="531" y="226"/>
                </a:lnTo>
                <a:lnTo>
                  <a:pt x="542" y="240"/>
                </a:lnTo>
                <a:lnTo>
                  <a:pt x="551" y="254"/>
                </a:lnTo>
                <a:lnTo>
                  <a:pt x="563" y="268"/>
                </a:lnTo>
                <a:lnTo>
                  <a:pt x="577" y="280"/>
                </a:lnTo>
                <a:lnTo>
                  <a:pt x="591" y="291"/>
                </a:lnTo>
                <a:lnTo>
                  <a:pt x="607" y="303"/>
                </a:lnTo>
                <a:lnTo>
                  <a:pt x="616" y="300"/>
                </a:lnTo>
                <a:lnTo>
                  <a:pt x="623" y="298"/>
                </a:lnTo>
                <a:lnTo>
                  <a:pt x="640" y="291"/>
                </a:lnTo>
                <a:lnTo>
                  <a:pt x="649" y="287"/>
                </a:lnTo>
                <a:lnTo>
                  <a:pt x="656" y="284"/>
                </a:lnTo>
                <a:lnTo>
                  <a:pt x="665" y="282"/>
                </a:lnTo>
                <a:lnTo>
                  <a:pt x="672" y="282"/>
                </a:lnTo>
                <a:lnTo>
                  <a:pt x="679" y="282"/>
                </a:lnTo>
                <a:lnTo>
                  <a:pt x="684" y="284"/>
                </a:lnTo>
                <a:lnTo>
                  <a:pt x="695" y="287"/>
                </a:lnTo>
                <a:lnTo>
                  <a:pt x="704" y="291"/>
                </a:lnTo>
                <a:lnTo>
                  <a:pt x="716" y="298"/>
                </a:lnTo>
                <a:lnTo>
                  <a:pt x="728" y="303"/>
                </a:lnTo>
                <a:lnTo>
                  <a:pt x="732" y="305"/>
                </a:lnTo>
                <a:lnTo>
                  <a:pt x="739" y="305"/>
                </a:lnTo>
                <a:lnTo>
                  <a:pt x="744" y="305"/>
                </a:lnTo>
                <a:lnTo>
                  <a:pt x="748" y="307"/>
                </a:lnTo>
                <a:lnTo>
                  <a:pt x="753" y="305"/>
                </a:lnTo>
                <a:lnTo>
                  <a:pt x="760" y="303"/>
                </a:lnTo>
                <a:lnTo>
                  <a:pt x="762" y="300"/>
                </a:lnTo>
                <a:lnTo>
                  <a:pt x="765" y="298"/>
                </a:lnTo>
                <a:lnTo>
                  <a:pt x="767" y="296"/>
                </a:lnTo>
                <a:lnTo>
                  <a:pt x="769" y="291"/>
                </a:lnTo>
                <a:lnTo>
                  <a:pt x="772" y="284"/>
                </a:lnTo>
                <a:lnTo>
                  <a:pt x="772" y="275"/>
                </a:lnTo>
                <a:lnTo>
                  <a:pt x="772" y="263"/>
                </a:lnTo>
                <a:lnTo>
                  <a:pt x="774" y="254"/>
                </a:lnTo>
                <a:lnTo>
                  <a:pt x="774" y="250"/>
                </a:lnTo>
                <a:lnTo>
                  <a:pt x="776" y="245"/>
                </a:lnTo>
                <a:lnTo>
                  <a:pt x="779" y="243"/>
                </a:lnTo>
                <a:lnTo>
                  <a:pt x="781" y="238"/>
                </a:lnTo>
                <a:lnTo>
                  <a:pt x="788" y="233"/>
                </a:lnTo>
                <a:lnTo>
                  <a:pt x="795" y="229"/>
                </a:lnTo>
                <a:lnTo>
                  <a:pt x="804" y="226"/>
                </a:lnTo>
                <a:lnTo>
                  <a:pt x="811" y="224"/>
                </a:lnTo>
                <a:lnTo>
                  <a:pt x="830" y="222"/>
                </a:lnTo>
                <a:lnTo>
                  <a:pt x="839" y="220"/>
                </a:lnTo>
                <a:lnTo>
                  <a:pt x="846" y="217"/>
                </a:lnTo>
                <a:lnTo>
                  <a:pt x="850" y="203"/>
                </a:lnTo>
                <a:lnTo>
                  <a:pt x="855" y="192"/>
                </a:lnTo>
                <a:lnTo>
                  <a:pt x="860" y="183"/>
                </a:lnTo>
                <a:lnTo>
                  <a:pt x="867" y="173"/>
                </a:lnTo>
                <a:lnTo>
                  <a:pt x="871" y="166"/>
                </a:lnTo>
                <a:lnTo>
                  <a:pt x="878" y="159"/>
                </a:lnTo>
                <a:lnTo>
                  <a:pt x="883" y="152"/>
                </a:lnTo>
                <a:lnTo>
                  <a:pt x="890" y="148"/>
                </a:lnTo>
                <a:lnTo>
                  <a:pt x="897" y="143"/>
                </a:lnTo>
                <a:lnTo>
                  <a:pt x="904" y="139"/>
                </a:lnTo>
                <a:lnTo>
                  <a:pt x="911" y="136"/>
                </a:lnTo>
                <a:lnTo>
                  <a:pt x="918" y="134"/>
                </a:lnTo>
                <a:lnTo>
                  <a:pt x="925" y="132"/>
                </a:lnTo>
                <a:lnTo>
                  <a:pt x="932" y="132"/>
                </a:lnTo>
                <a:lnTo>
                  <a:pt x="948" y="132"/>
                </a:lnTo>
                <a:lnTo>
                  <a:pt x="966" y="132"/>
                </a:lnTo>
                <a:lnTo>
                  <a:pt x="983" y="134"/>
                </a:lnTo>
                <a:lnTo>
                  <a:pt x="1001" y="139"/>
                </a:lnTo>
                <a:lnTo>
                  <a:pt x="1022" y="143"/>
                </a:lnTo>
                <a:lnTo>
                  <a:pt x="1040" y="146"/>
                </a:lnTo>
                <a:lnTo>
                  <a:pt x="1061" y="148"/>
                </a:lnTo>
                <a:lnTo>
                  <a:pt x="1084" y="150"/>
                </a:lnTo>
                <a:lnTo>
                  <a:pt x="1108" y="152"/>
                </a:lnTo>
              </a:path>
            </a:pathLst>
          </a:custGeom>
          <a:noFill/>
          <a:ln w="8890">
            <a:solidFill>
              <a:srgbClr val="FF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8" name="Freeform 22"/>
          <p:cNvSpPr>
            <a:spLocks/>
          </p:cNvSpPr>
          <p:nvPr/>
        </p:nvSpPr>
        <p:spPr bwMode="auto">
          <a:xfrm>
            <a:off x="5641975" y="3686175"/>
            <a:ext cx="1249363"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19" name="Freeform 21"/>
          <p:cNvSpPr>
            <a:spLocks/>
          </p:cNvSpPr>
          <p:nvPr/>
        </p:nvSpPr>
        <p:spPr bwMode="auto">
          <a:xfrm>
            <a:off x="5641975" y="3686175"/>
            <a:ext cx="1249363"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20" name="Rectangle 20"/>
          <p:cNvSpPr>
            <a:spLocks noChangeArrowheads="1"/>
          </p:cNvSpPr>
          <p:nvPr/>
        </p:nvSpPr>
        <p:spPr bwMode="auto">
          <a:xfrm>
            <a:off x="6088063" y="3584575"/>
            <a:ext cx="295275" cy="101600"/>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21" name="Rectangle 19"/>
          <p:cNvSpPr>
            <a:spLocks noChangeArrowheads="1"/>
          </p:cNvSpPr>
          <p:nvPr/>
        </p:nvSpPr>
        <p:spPr bwMode="auto">
          <a:xfrm>
            <a:off x="6088063" y="3584575"/>
            <a:ext cx="295275" cy="1016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22" name="Rectangle 18"/>
          <p:cNvSpPr>
            <a:spLocks noChangeArrowheads="1"/>
          </p:cNvSpPr>
          <p:nvPr/>
        </p:nvSpPr>
        <p:spPr bwMode="auto">
          <a:xfrm>
            <a:off x="5675313" y="3209925"/>
            <a:ext cx="1111250" cy="409575"/>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23" name="Freeform 17"/>
          <p:cNvSpPr>
            <a:spLocks/>
          </p:cNvSpPr>
          <p:nvPr/>
        </p:nvSpPr>
        <p:spPr bwMode="auto">
          <a:xfrm>
            <a:off x="5691188" y="3209925"/>
            <a:ext cx="1111250" cy="52388"/>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24" name="Freeform 16"/>
          <p:cNvSpPr>
            <a:spLocks/>
          </p:cNvSpPr>
          <p:nvPr/>
        </p:nvSpPr>
        <p:spPr bwMode="auto">
          <a:xfrm>
            <a:off x="5691188" y="3209925"/>
            <a:ext cx="66675" cy="407988"/>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25" name="Freeform 15"/>
          <p:cNvSpPr>
            <a:spLocks/>
          </p:cNvSpPr>
          <p:nvPr/>
        </p:nvSpPr>
        <p:spPr bwMode="auto">
          <a:xfrm>
            <a:off x="5691188" y="3565525"/>
            <a:ext cx="1111250" cy="52388"/>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26" name="Freeform 14"/>
          <p:cNvSpPr>
            <a:spLocks/>
          </p:cNvSpPr>
          <p:nvPr/>
        </p:nvSpPr>
        <p:spPr bwMode="auto">
          <a:xfrm>
            <a:off x="6737350" y="3209925"/>
            <a:ext cx="65088" cy="4079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27" name="Rectangle 13"/>
          <p:cNvSpPr>
            <a:spLocks noChangeArrowheads="1"/>
          </p:cNvSpPr>
          <p:nvPr/>
        </p:nvSpPr>
        <p:spPr bwMode="auto">
          <a:xfrm>
            <a:off x="5691188" y="3209925"/>
            <a:ext cx="1111250" cy="4079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28" name="Rectangle 12"/>
          <p:cNvSpPr>
            <a:spLocks noChangeArrowheads="1"/>
          </p:cNvSpPr>
          <p:nvPr/>
        </p:nvSpPr>
        <p:spPr bwMode="auto">
          <a:xfrm>
            <a:off x="5757863" y="3262313"/>
            <a:ext cx="979487" cy="303212"/>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29" name="Line 11"/>
          <p:cNvSpPr>
            <a:spLocks noChangeShapeType="1"/>
          </p:cNvSpPr>
          <p:nvPr/>
        </p:nvSpPr>
        <p:spPr bwMode="auto">
          <a:xfrm>
            <a:off x="5691188" y="32099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30" name="Line 10"/>
          <p:cNvSpPr>
            <a:spLocks noChangeShapeType="1"/>
          </p:cNvSpPr>
          <p:nvPr/>
        </p:nvSpPr>
        <p:spPr bwMode="auto">
          <a:xfrm flipV="1">
            <a:off x="5691188" y="35655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31" name="Line 9"/>
          <p:cNvSpPr>
            <a:spLocks noChangeShapeType="1"/>
          </p:cNvSpPr>
          <p:nvPr/>
        </p:nvSpPr>
        <p:spPr bwMode="auto">
          <a:xfrm flipH="1" flipV="1">
            <a:off x="6737350" y="3565525"/>
            <a:ext cx="65088"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32" name="Line 8"/>
          <p:cNvSpPr>
            <a:spLocks noChangeShapeType="1"/>
          </p:cNvSpPr>
          <p:nvPr/>
        </p:nvSpPr>
        <p:spPr bwMode="auto">
          <a:xfrm flipH="1">
            <a:off x="6737350" y="3209925"/>
            <a:ext cx="65088"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33" name="Rectangle 7"/>
          <p:cNvSpPr>
            <a:spLocks noChangeArrowheads="1"/>
          </p:cNvSpPr>
          <p:nvPr/>
        </p:nvSpPr>
        <p:spPr bwMode="auto">
          <a:xfrm>
            <a:off x="5499100" y="3340100"/>
            <a:ext cx="1454150" cy="215900"/>
          </a:xfrm>
          <a:prstGeom prst="rect">
            <a:avLst/>
          </a:prstGeom>
          <a:noFill/>
          <a:ln w="9525">
            <a:noFill/>
            <a:miter lim="800000"/>
            <a:headEnd/>
            <a:tailEnd/>
          </a:ln>
        </p:spPr>
        <p:txBody>
          <a:bodyPr lIns="0" tIns="0" rIns="0" bIns="0"/>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ICP-OES</a:t>
            </a:r>
          </a:p>
        </p:txBody>
      </p:sp>
      <p:cxnSp>
        <p:nvCxnSpPr>
          <p:cNvPr id="45334" name="AutoShape 6"/>
          <p:cNvCxnSpPr>
            <a:cxnSpLocks noChangeShapeType="1"/>
          </p:cNvCxnSpPr>
          <p:nvPr/>
        </p:nvCxnSpPr>
        <p:spPr bwMode="auto">
          <a:xfrm>
            <a:off x="6848475" y="2114550"/>
            <a:ext cx="506413" cy="0"/>
          </a:xfrm>
          <a:prstGeom prst="straightConnector1">
            <a:avLst/>
          </a:prstGeom>
          <a:noFill/>
          <a:ln w="9525">
            <a:solidFill>
              <a:srgbClr val="000000"/>
            </a:solidFill>
            <a:round/>
            <a:headEnd/>
            <a:tailEnd type="triangle" w="med" len="med"/>
          </a:ln>
        </p:spPr>
      </p:cxnSp>
      <p:cxnSp>
        <p:nvCxnSpPr>
          <p:cNvPr id="45335" name="AutoShape 5"/>
          <p:cNvCxnSpPr>
            <a:cxnSpLocks noChangeShapeType="1"/>
          </p:cNvCxnSpPr>
          <p:nvPr/>
        </p:nvCxnSpPr>
        <p:spPr bwMode="auto">
          <a:xfrm>
            <a:off x="6891338" y="3413125"/>
            <a:ext cx="506412" cy="1588"/>
          </a:xfrm>
          <a:prstGeom prst="straightConnector1">
            <a:avLst/>
          </a:prstGeom>
          <a:noFill/>
          <a:ln w="9525">
            <a:solidFill>
              <a:srgbClr val="000000"/>
            </a:solidFill>
            <a:round/>
            <a:headEnd/>
            <a:tailEnd type="triangle" w="med" len="med"/>
          </a:ln>
        </p:spPr>
      </p:cxnSp>
      <p:sp>
        <p:nvSpPr>
          <p:cNvPr id="45336" name="Text Box 4"/>
          <p:cNvSpPr txBox="1">
            <a:spLocks noChangeArrowheads="1"/>
          </p:cNvSpPr>
          <p:nvPr/>
        </p:nvSpPr>
        <p:spPr bwMode="auto">
          <a:xfrm>
            <a:off x="7424738" y="2016125"/>
            <a:ext cx="1066800" cy="355600"/>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Times New Roman" pitchFamily="18" charset="0"/>
              </a:rPr>
              <a:t>LsPVA-CB</a:t>
            </a:r>
          </a:p>
        </p:txBody>
      </p:sp>
      <p:cxnSp>
        <p:nvCxnSpPr>
          <p:cNvPr id="45337" name="直接连接符 390"/>
          <p:cNvCxnSpPr>
            <a:cxnSpLocks noChangeShapeType="1"/>
          </p:cNvCxnSpPr>
          <p:nvPr/>
        </p:nvCxnSpPr>
        <p:spPr bwMode="auto">
          <a:xfrm>
            <a:off x="6172200" y="3644900"/>
            <a:ext cx="76200" cy="0"/>
          </a:xfrm>
          <a:prstGeom prst="line">
            <a:avLst/>
          </a:prstGeom>
          <a:noFill/>
          <a:ln w="12700" algn="ctr">
            <a:solidFill>
              <a:schemeClr val="tx1"/>
            </a:solidFill>
            <a:round/>
            <a:headEnd/>
            <a:tailEnd/>
          </a:ln>
        </p:spPr>
      </p:cxnSp>
      <p:sp>
        <p:nvSpPr>
          <p:cNvPr id="45338" name="Text Box 4"/>
          <p:cNvSpPr txBox="1">
            <a:spLocks noChangeArrowheads="1"/>
          </p:cNvSpPr>
          <p:nvPr/>
        </p:nvSpPr>
        <p:spPr bwMode="auto">
          <a:xfrm>
            <a:off x="7210425" y="3235325"/>
            <a:ext cx="1600200" cy="355600"/>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Times New Roman" pitchFamily="18" charset="0"/>
              </a:rPr>
              <a:t>PVA-PAA-Fe</a:t>
            </a:r>
            <a:r>
              <a:rPr lang="en-US" altLang="zh-CN" sz="1200" baseline="-25000">
                <a:solidFill>
                  <a:srgbClr val="000000"/>
                </a:solidFill>
                <a:ea typeface="Batang" pitchFamily="18" charset="-127"/>
                <a:cs typeface="Times New Roman" pitchFamily="18" charset="0"/>
              </a:rPr>
              <a:t>3</a:t>
            </a:r>
            <a:r>
              <a:rPr lang="en-US" altLang="zh-CN" sz="1200">
                <a:solidFill>
                  <a:srgbClr val="000000"/>
                </a:solidFill>
                <a:ea typeface="Batang" pitchFamily="18" charset="-127"/>
                <a:cs typeface="Times New Roman" pitchFamily="18" charset="0"/>
              </a:rPr>
              <a:t>O</a:t>
            </a:r>
            <a:r>
              <a:rPr lang="en-US" altLang="zh-CN" sz="1200" baseline="-25000">
                <a:solidFill>
                  <a:srgbClr val="000000"/>
                </a:solidFill>
                <a:ea typeface="Batang" pitchFamily="18" charset="-127"/>
                <a:cs typeface="Times New Roman" pitchFamily="18" charset="0"/>
              </a:rPr>
              <a:t>4</a:t>
            </a:r>
          </a:p>
        </p:txBody>
      </p:sp>
      <p:sp>
        <p:nvSpPr>
          <p:cNvPr id="45339" name="Freeform 202"/>
          <p:cNvSpPr>
            <a:spLocks noEditPoints="1"/>
          </p:cNvSpPr>
          <p:nvPr/>
        </p:nvSpPr>
        <p:spPr bwMode="auto">
          <a:xfrm rot="-5949636">
            <a:off x="4464844" y="4396581"/>
            <a:ext cx="838200" cy="496888"/>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0" name="Freeform 201"/>
          <p:cNvSpPr>
            <a:spLocks/>
          </p:cNvSpPr>
          <p:nvPr/>
        </p:nvSpPr>
        <p:spPr bwMode="auto">
          <a:xfrm>
            <a:off x="5478463" y="5694363"/>
            <a:ext cx="1249362" cy="201612"/>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1" name="Freeform 200"/>
          <p:cNvSpPr>
            <a:spLocks/>
          </p:cNvSpPr>
          <p:nvPr/>
        </p:nvSpPr>
        <p:spPr bwMode="auto">
          <a:xfrm>
            <a:off x="5478463" y="5694363"/>
            <a:ext cx="1249362" cy="201612"/>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2" name="Rectangle 199"/>
          <p:cNvSpPr>
            <a:spLocks noChangeArrowheads="1"/>
          </p:cNvSpPr>
          <p:nvPr/>
        </p:nvSpPr>
        <p:spPr bwMode="auto">
          <a:xfrm>
            <a:off x="5924550" y="5591175"/>
            <a:ext cx="295275" cy="103188"/>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43" name="Rectangle 198"/>
          <p:cNvSpPr>
            <a:spLocks noChangeArrowheads="1"/>
          </p:cNvSpPr>
          <p:nvPr/>
        </p:nvSpPr>
        <p:spPr bwMode="auto">
          <a:xfrm>
            <a:off x="5924550" y="5591175"/>
            <a:ext cx="295275" cy="103188"/>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44" name="Rectangle 197"/>
          <p:cNvSpPr>
            <a:spLocks noChangeArrowheads="1"/>
          </p:cNvSpPr>
          <p:nvPr/>
        </p:nvSpPr>
        <p:spPr bwMode="auto">
          <a:xfrm>
            <a:off x="5527675" y="5216525"/>
            <a:ext cx="1111250" cy="409575"/>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45" name="Freeform 196"/>
          <p:cNvSpPr>
            <a:spLocks/>
          </p:cNvSpPr>
          <p:nvPr/>
        </p:nvSpPr>
        <p:spPr bwMode="auto">
          <a:xfrm>
            <a:off x="5527675" y="5216525"/>
            <a:ext cx="1111250" cy="52388"/>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6" name="Freeform 195"/>
          <p:cNvSpPr>
            <a:spLocks/>
          </p:cNvSpPr>
          <p:nvPr/>
        </p:nvSpPr>
        <p:spPr bwMode="auto">
          <a:xfrm>
            <a:off x="5527675" y="5216525"/>
            <a:ext cx="66675" cy="409575"/>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7" name="Freeform 194"/>
          <p:cNvSpPr>
            <a:spLocks/>
          </p:cNvSpPr>
          <p:nvPr/>
        </p:nvSpPr>
        <p:spPr bwMode="auto">
          <a:xfrm>
            <a:off x="5527675" y="5573713"/>
            <a:ext cx="1111250" cy="52387"/>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8" name="Freeform 193"/>
          <p:cNvSpPr>
            <a:spLocks/>
          </p:cNvSpPr>
          <p:nvPr/>
        </p:nvSpPr>
        <p:spPr bwMode="auto">
          <a:xfrm>
            <a:off x="6572250" y="5216525"/>
            <a:ext cx="66675" cy="409575"/>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49" name="Rectangle 192"/>
          <p:cNvSpPr>
            <a:spLocks noChangeArrowheads="1"/>
          </p:cNvSpPr>
          <p:nvPr/>
        </p:nvSpPr>
        <p:spPr bwMode="auto">
          <a:xfrm>
            <a:off x="5527675" y="5216525"/>
            <a:ext cx="1111250" cy="409575"/>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50" name="Rectangle 191"/>
          <p:cNvSpPr>
            <a:spLocks noChangeArrowheads="1"/>
          </p:cNvSpPr>
          <p:nvPr/>
        </p:nvSpPr>
        <p:spPr bwMode="auto">
          <a:xfrm>
            <a:off x="5594350" y="5268913"/>
            <a:ext cx="977900" cy="3048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51" name="Line 190"/>
          <p:cNvSpPr>
            <a:spLocks noChangeShapeType="1"/>
          </p:cNvSpPr>
          <p:nvPr/>
        </p:nvSpPr>
        <p:spPr bwMode="auto">
          <a:xfrm>
            <a:off x="5527675" y="52165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2" name="Line 189"/>
          <p:cNvSpPr>
            <a:spLocks noChangeShapeType="1"/>
          </p:cNvSpPr>
          <p:nvPr/>
        </p:nvSpPr>
        <p:spPr bwMode="auto">
          <a:xfrm flipV="1">
            <a:off x="5527675" y="557371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3" name="Line 188"/>
          <p:cNvSpPr>
            <a:spLocks noChangeShapeType="1"/>
          </p:cNvSpPr>
          <p:nvPr/>
        </p:nvSpPr>
        <p:spPr bwMode="auto">
          <a:xfrm flipH="1" flipV="1">
            <a:off x="6572250" y="557371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4" name="Line 187"/>
          <p:cNvSpPr>
            <a:spLocks noChangeShapeType="1"/>
          </p:cNvSpPr>
          <p:nvPr/>
        </p:nvSpPr>
        <p:spPr bwMode="auto">
          <a:xfrm flipH="1">
            <a:off x="6572250" y="5216525"/>
            <a:ext cx="66675"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5" name="TextBox 342"/>
          <p:cNvSpPr txBox="1">
            <a:spLocks noChangeArrowheads="1"/>
          </p:cNvSpPr>
          <p:nvPr/>
        </p:nvSpPr>
        <p:spPr bwMode="auto">
          <a:xfrm>
            <a:off x="5562600" y="4495800"/>
            <a:ext cx="990600" cy="276225"/>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ESI-MS</a:t>
            </a:r>
          </a:p>
        </p:txBody>
      </p:sp>
      <p:sp>
        <p:nvSpPr>
          <p:cNvPr id="45356" name="Freeform 30"/>
          <p:cNvSpPr>
            <a:spLocks/>
          </p:cNvSpPr>
          <p:nvPr/>
        </p:nvSpPr>
        <p:spPr bwMode="auto">
          <a:xfrm>
            <a:off x="6575425" y="5246688"/>
            <a:ext cx="66675"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7" name="Line 25"/>
          <p:cNvSpPr>
            <a:spLocks noChangeShapeType="1"/>
          </p:cNvSpPr>
          <p:nvPr/>
        </p:nvSpPr>
        <p:spPr bwMode="auto">
          <a:xfrm flipH="1" flipV="1">
            <a:off x="6575425" y="5602288"/>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8" name="Line 24"/>
          <p:cNvSpPr>
            <a:spLocks noChangeShapeType="1"/>
          </p:cNvSpPr>
          <p:nvPr/>
        </p:nvSpPr>
        <p:spPr bwMode="auto">
          <a:xfrm flipH="1">
            <a:off x="6575425" y="5246688"/>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59" name="Freeform 14"/>
          <p:cNvSpPr>
            <a:spLocks/>
          </p:cNvSpPr>
          <p:nvPr/>
        </p:nvSpPr>
        <p:spPr bwMode="auto">
          <a:xfrm>
            <a:off x="6575425" y="5246688"/>
            <a:ext cx="66675"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60" name="Line 9"/>
          <p:cNvSpPr>
            <a:spLocks noChangeShapeType="1"/>
          </p:cNvSpPr>
          <p:nvPr/>
        </p:nvSpPr>
        <p:spPr bwMode="auto">
          <a:xfrm flipH="1" flipV="1">
            <a:off x="6575425" y="5602288"/>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61" name="Line 8"/>
          <p:cNvSpPr>
            <a:spLocks noChangeShapeType="1"/>
          </p:cNvSpPr>
          <p:nvPr/>
        </p:nvSpPr>
        <p:spPr bwMode="auto">
          <a:xfrm flipH="1">
            <a:off x="6575425" y="5246688"/>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cxnSp>
        <p:nvCxnSpPr>
          <p:cNvPr id="45362" name="AutoShape 5"/>
          <p:cNvCxnSpPr>
            <a:cxnSpLocks noChangeShapeType="1"/>
          </p:cNvCxnSpPr>
          <p:nvPr/>
        </p:nvCxnSpPr>
        <p:spPr bwMode="auto">
          <a:xfrm>
            <a:off x="6731000" y="5449888"/>
            <a:ext cx="506413" cy="0"/>
          </a:xfrm>
          <a:prstGeom prst="straightConnector1">
            <a:avLst/>
          </a:prstGeom>
          <a:noFill/>
          <a:ln w="9525">
            <a:solidFill>
              <a:srgbClr val="000000"/>
            </a:solidFill>
            <a:round/>
            <a:headEnd/>
            <a:tailEnd type="triangle" w="med" len="med"/>
          </a:ln>
        </p:spPr>
      </p:cxnSp>
      <p:sp>
        <p:nvSpPr>
          <p:cNvPr id="45363" name="Text Box 4"/>
          <p:cNvSpPr txBox="1">
            <a:spLocks noChangeArrowheads="1"/>
          </p:cNvSpPr>
          <p:nvPr/>
        </p:nvSpPr>
        <p:spPr bwMode="auto">
          <a:xfrm>
            <a:off x="7239000" y="5334000"/>
            <a:ext cx="1676400" cy="355600"/>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200" baseline="30000">
                <a:solidFill>
                  <a:srgbClr val="000000"/>
                </a:solidFill>
                <a:ea typeface="Batang" pitchFamily="18" charset="-127"/>
                <a:cs typeface="Times New Roman" pitchFamily="18" charset="0"/>
              </a:rPr>
              <a:t>14</a:t>
            </a:r>
            <a:r>
              <a:rPr lang="en-US" altLang="zh-CN" sz="1200">
                <a:solidFill>
                  <a:srgbClr val="000000"/>
                </a:solidFill>
                <a:ea typeface="Batang" pitchFamily="18" charset="-127"/>
                <a:cs typeface="Times New Roman" pitchFamily="18" charset="0"/>
              </a:rPr>
              <a:t>C-TPA</a:t>
            </a:r>
          </a:p>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Times New Roman" pitchFamily="18" charset="0"/>
              </a:rPr>
              <a:t>(Triphenylamine)</a:t>
            </a:r>
          </a:p>
        </p:txBody>
      </p:sp>
      <p:pic>
        <p:nvPicPr>
          <p:cNvPr id="45364" name="Picture 2"/>
          <p:cNvPicPr>
            <a:picLocks noChangeAspect="1" noChangeArrowheads="1"/>
          </p:cNvPicPr>
          <p:nvPr/>
        </p:nvPicPr>
        <p:blipFill>
          <a:blip r:embed="rId5" cstate="print"/>
          <a:srcRect l="35715" t="31683" r="26666" b="61980"/>
          <a:stretch>
            <a:fillRect/>
          </a:stretch>
        </p:blipFill>
        <p:spPr bwMode="auto">
          <a:xfrm>
            <a:off x="152400" y="863600"/>
            <a:ext cx="6019800" cy="609600"/>
          </a:xfrm>
          <a:prstGeom prst="rect">
            <a:avLst/>
          </a:prstGeom>
          <a:noFill/>
          <a:ln w="9525">
            <a:noFill/>
            <a:miter lim="800000"/>
            <a:headEnd/>
            <a:tailEnd/>
          </a:ln>
        </p:spPr>
      </p:pic>
      <p:pic>
        <p:nvPicPr>
          <p:cNvPr id="45365" name="Picture 2"/>
          <p:cNvPicPr>
            <a:picLocks noChangeAspect="1" noChangeArrowheads="1"/>
          </p:cNvPicPr>
          <p:nvPr/>
        </p:nvPicPr>
        <p:blipFill>
          <a:blip r:embed="rId5" cstate="print"/>
          <a:srcRect l="35715" t="24554" r="29048" b="69901"/>
          <a:stretch>
            <a:fillRect/>
          </a:stretch>
        </p:blipFill>
        <p:spPr bwMode="auto">
          <a:xfrm>
            <a:off x="152400" y="1397000"/>
            <a:ext cx="5638800" cy="533400"/>
          </a:xfrm>
          <a:prstGeom prst="rect">
            <a:avLst/>
          </a:prstGeom>
          <a:noFill/>
          <a:ln w="9525">
            <a:noFill/>
            <a:miter lim="800000"/>
            <a:headEnd/>
            <a:tailEnd/>
          </a:ln>
        </p:spPr>
      </p:pic>
      <p:sp>
        <p:nvSpPr>
          <p:cNvPr id="45366" name="Freeform 75"/>
          <p:cNvSpPr>
            <a:spLocks noEditPoints="1"/>
          </p:cNvSpPr>
          <p:nvPr/>
        </p:nvSpPr>
        <p:spPr bwMode="auto">
          <a:xfrm rot="-5400000">
            <a:off x="2819400" y="2133600"/>
            <a:ext cx="762000" cy="838200"/>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67" name="Freeform 202"/>
          <p:cNvSpPr>
            <a:spLocks noEditPoints="1"/>
          </p:cNvSpPr>
          <p:nvPr/>
        </p:nvSpPr>
        <p:spPr bwMode="auto">
          <a:xfrm rot="-3466217">
            <a:off x="3443288" y="4583113"/>
            <a:ext cx="838200" cy="495300"/>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68" name="TextBox 359"/>
          <p:cNvSpPr txBox="1">
            <a:spLocks noChangeArrowheads="1"/>
          </p:cNvSpPr>
          <p:nvPr/>
        </p:nvSpPr>
        <p:spPr bwMode="auto">
          <a:xfrm>
            <a:off x="2209800" y="5562600"/>
            <a:ext cx="3124200" cy="658813"/>
          </a:xfrm>
          <a:prstGeom prst="rect">
            <a:avLst/>
          </a:prstGeom>
          <a:noFill/>
          <a:ln w="9525">
            <a:noFill/>
            <a:miter lim="800000"/>
            <a:headEnd/>
            <a:tailEnd/>
          </a:ln>
        </p:spPr>
        <p:txBody>
          <a:bodyPr>
            <a:spAutoFit/>
          </a:bodyPr>
          <a:lstStyle/>
          <a:p>
            <a:pP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Gound core material (106-250 </a:t>
            </a:r>
            <a:r>
              <a:rPr lang="el-GR" altLang="zh-CN" sz="1200">
                <a:solidFill>
                  <a:srgbClr val="000000"/>
                </a:solidFill>
                <a:latin typeface="Times New Roman" pitchFamily="18" charset="0"/>
                <a:ea typeface="Batang" pitchFamily="18" charset="-127"/>
                <a:cs typeface="Arial" pitchFamily="34" charset="0"/>
              </a:rPr>
              <a:t>μ</a:t>
            </a:r>
            <a:r>
              <a:rPr lang="en-US" altLang="zh-CN" sz="1200">
                <a:solidFill>
                  <a:srgbClr val="000000"/>
                </a:solidFill>
                <a:latin typeface="Times New Roman" pitchFamily="18" charset="0"/>
                <a:ea typeface="Batang" pitchFamily="18" charset="-127"/>
                <a:cs typeface="Arial" pitchFamily="34" charset="0"/>
              </a:rPr>
              <a:t>m</a:t>
            </a:r>
            <a:r>
              <a:rPr lang="en-US" altLang="zh-CN" sz="1200">
                <a:solidFill>
                  <a:srgbClr val="000000"/>
                </a:solidFill>
                <a:ea typeface="Batang" pitchFamily="18" charset="-127"/>
              </a:rPr>
              <a:t>)</a:t>
            </a:r>
          </a:p>
          <a:p>
            <a:pPr fontAlgn="base">
              <a:spcBef>
                <a:spcPct val="0"/>
              </a:spcBef>
              <a:spcAft>
                <a:spcPct val="5000"/>
              </a:spcAft>
              <a:buClr>
                <a:srgbClr val="FF9900"/>
              </a:buClr>
              <a:buSzPct val="100000"/>
              <a:buFont typeface="Times New Roman" pitchFamily="18" charset="0"/>
              <a:buChar char="─"/>
            </a:pPr>
            <a:r>
              <a:rPr lang="en-US" altLang="zh-CN" sz="1200">
                <a:solidFill>
                  <a:srgbClr val="000000"/>
                </a:solidFill>
                <a:ea typeface="Batang" pitchFamily="18" charset="-127"/>
              </a:rPr>
              <a:t> Berea sandstone</a:t>
            </a:r>
          </a:p>
          <a:p>
            <a:pPr fontAlgn="base">
              <a:spcBef>
                <a:spcPct val="0"/>
              </a:spcBef>
              <a:spcAft>
                <a:spcPct val="5000"/>
              </a:spcAft>
              <a:buClr>
                <a:srgbClr val="FF9900"/>
              </a:buClr>
              <a:buSzPct val="100000"/>
              <a:buFont typeface="Times New Roman" pitchFamily="18" charset="0"/>
              <a:buChar char="─"/>
            </a:pPr>
            <a:r>
              <a:rPr lang="en-US" altLang="zh-CN" sz="1200">
                <a:solidFill>
                  <a:srgbClr val="000000"/>
                </a:solidFill>
                <a:ea typeface="Batang" pitchFamily="18" charset="-127"/>
              </a:rPr>
              <a:t> Calcite</a:t>
            </a:r>
          </a:p>
        </p:txBody>
      </p:sp>
      <p:sp>
        <p:nvSpPr>
          <p:cNvPr id="45369" name="Freeform 201"/>
          <p:cNvSpPr>
            <a:spLocks/>
          </p:cNvSpPr>
          <p:nvPr/>
        </p:nvSpPr>
        <p:spPr bwMode="auto">
          <a:xfrm>
            <a:off x="5522913" y="4768850"/>
            <a:ext cx="1249362"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solidFill>
            <a:srgbClr val="808080"/>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0" name="Freeform 200"/>
          <p:cNvSpPr>
            <a:spLocks/>
          </p:cNvSpPr>
          <p:nvPr/>
        </p:nvSpPr>
        <p:spPr bwMode="auto">
          <a:xfrm>
            <a:off x="5522913" y="4768850"/>
            <a:ext cx="1249362" cy="201613"/>
          </a:xfrm>
          <a:custGeom>
            <a:avLst/>
            <a:gdLst>
              <a:gd name="T0" fmla="*/ 2147483647 w 1532"/>
              <a:gd name="T1" fmla="*/ 2147483647 h 326"/>
              <a:gd name="T2" fmla="*/ 2147483647 w 1532"/>
              <a:gd name="T3" fmla="*/ 0 h 326"/>
              <a:gd name="T4" fmla="*/ 2147483647 w 1532"/>
              <a:gd name="T5" fmla="*/ 0 h 326"/>
              <a:gd name="T6" fmla="*/ 0 w 1532"/>
              <a:gd name="T7" fmla="*/ 2147483647 h 326"/>
              <a:gd name="T8" fmla="*/ 2147483647 w 1532"/>
              <a:gd name="T9" fmla="*/ 2147483647 h 326"/>
              <a:gd name="T10" fmla="*/ 0 60000 65536"/>
              <a:gd name="T11" fmla="*/ 0 60000 65536"/>
              <a:gd name="T12" fmla="*/ 0 60000 65536"/>
              <a:gd name="T13" fmla="*/ 0 60000 65536"/>
              <a:gd name="T14" fmla="*/ 0 60000 65536"/>
              <a:gd name="T15" fmla="*/ 0 w 1532"/>
              <a:gd name="T16" fmla="*/ 0 h 326"/>
              <a:gd name="T17" fmla="*/ 1532 w 1532"/>
              <a:gd name="T18" fmla="*/ 326 h 326"/>
            </a:gdLst>
            <a:ahLst/>
            <a:cxnLst>
              <a:cxn ang="T10">
                <a:pos x="T0" y="T1"/>
              </a:cxn>
              <a:cxn ang="T11">
                <a:pos x="T2" y="T3"/>
              </a:cxn>
              <a:cxn ang="T12">
                <a:pos x="T4" y="T5"/>
              </a:cxn>
              <a:cxn ang="T13">
                <a:pos x="T6" y="T7"/>
              </a:cxn>
              <a:cxn ang="T14">
                <a:pos x="T8" y="T9"/>
              </a:cxn>
            </a:cxnLst>
            <a:rect l="T15" t="T16" r="T17" b="T18"/>
            <a:pathLst>
              <a:path w="1532" h="326">
                <a:moveTo>
                  <a:pt x="1532" y="326"/>
                </a:moveTo>
                <a:lnTo>
                  <a:pt x="1331" y="0"/>
                </a:lnTo>
                <a:lnTo>
                  <a:pt x="202" y="0"/>
                </a:lnTo>
                <a:lnTo>
                  <a:pt x="0" y="326"/>
                </a:lnTo>
                <a:lnTo>
                  <a:pt x="1532" y="326"/>
                </a:lnTo>
                <a:close/>
              </a:path>
            </a:pathLst>
          </a:custGeom>
          <a:noFill/>
          <a:ln w="8890">
            <a:solidFill>
              <a:srgbClr val="80808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1" name="Rectangle 199"/>
          <p:cNvSpPr>
            <a:spLocks noChangeArrowheads="1"/>
          </p:cNvSpPr>
          <p:nvPr/>
        </p:nvSpPr>
        <p:spPr bwMode="auto">
          <a:xfrm>
            <a:off x="5969000" y="4665663"/>
            <a:ext cx="295275" cy="103187"/>
          </a:xfrm>
          <a:prstGeom prst="rect">
            <a:avLst/>
          </a:prstGeom>
          <a:solidFill>
            <a:srgbClr val="000000"/>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72" name="Rectangle 198"/>
          <p:cNvSpPr>
            <a:spLocks noChangeArrowheads="1"/>
          </p:cNvSpPr>
          <p:nvPr/>
        </p:nvSpPr>
        <p:spPr bwMode="auto">
          <a:xfrm>
            <a:off x="5969000" y="4665663"/>
            <a:ext cx="295275" cy="1031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73" name="Rectangle 197"/>
          <p:cNvSpPr>
            <a:spLocks noChangeArrowheads="1"/>
          </p:cNvSpPr>
          <p:nvPr/>
        </p:nvSpPr>
        <p:spPr bwMode="auto">
          <a:xfrm>
            <a:off x="5572125" y="4291013"/>
            <a:ext cx="1111250" cy="407987"/>
          </a:xfrm>
          <a:prstGeom prst="rect">
            <a:avLst/>
          </a:prstGeom>
          <a:solidFill>
            <a:srgbClr val="FFFFFF"/>
          </a:solidFill>
          <a:ln w="9525">
            <a:no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74" name="Freeform 196"/>
          <p:cNvSpPr>
            <a:spLocks/>
          </p:cNvSpPr>
          <p:nvPr/>
        </p:nvSpPr>
        <p:spPr bwMode="auto">
          <a:xfrm>
            <a:off x="5572125" y="4291013"/>
            <a:ext cx="1111250" cy="52387"/>
          </a:xfrm>
          <a:custGeom>
            <a:avLst/>
            <a:gdLst>
              <a:gd name="T0" fmla="*/ 0 w 1362"/>
              <a:gd name="T1" fmla="*/ 0 h 84"/>
              <a:gd name="T2" fmla="*/ 2147483647 w 1362"/>
              <a:gd name="T3" fmla="*/ 2147483647 h 84"/>
              <a:gd name="T4" fmla="*/ 2147483647 w 1362"/>
              <a:gd name="T5" fmla="*/ 2147483647 h 84"/>
              <a:gd name="T6" fmla="*/ 2147483647 w 1362"/>
              <a:gd name="T7" fmla="*/ 0 h 84"/>
              <a:gd name="T8" fmla="*/ 0 w 1362"/>
              <a:gd name="T9" fmla="*/ 0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0"/>
                </a:moveTo>
                <a:lnTo>
                  <a:pt x="81" y="84"/>
                </a:lnTo>
                <a:lnTo>
                  <a:pt x="1281" y="84"/>
                </a:lnTo>
                <a:lnTo>
                  <a:pt x="1362" y="0"/>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5" name="Freeform 195"/>
          <p:cNvSpPr>
            <a:spLocks/>
          </p:cNvSpPr>
          <p:nvPr/>
        </p:nvSpPr>
        <p:spPr bwMode="auto">
          <a:xfrm>
            <a:off x="5572125" y="4291013"/>
            <a:ext cx="66675" cy="407987"/>
          </a:xfrm>
          <a:custGeom>
            <a:avLst/>
            <a:gdLst>
              <a:gd name="T0" fmla="*/ 0 w 81"/>
              <a:gd name="T1" fmla="*/ 0 h 660"/>
              <a:gd name="T2" fmla="*/ 0 w 81"/>
              <a:gd name="T3" fmla="*/ 2147483647 h 660"/>
              <a:gd name="T4" fmla="*/ 2147483647 w 81"/>
              <a:gd name="T5" fmla="*/ 2147483647 h 660"/>
              <a:gd name="T6" fmla="*/ 2147483647 w 81"/>
              <a:gd name="T7" fmla="*/ 2147483647 h 660"/>
              <a:gd name="T8" fmla="*/ 0 w 81"/>
              <a:gd name="T9" fmla="*/ 0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0" y="0"/>
                </a:moveTo>
                <a:lnTo>
                  <a:pt x="0" y="660"/>
                </a:lnTo>
                <a:lnTo>
                  <a:pt x="81" y="576"/>
                </a:lnTo>
                <a:lnTo>
                  <a:pt x="81" y="84"/>
                </a:lnTo>
                <a:lnTo>
                  <a:pt x="0" y="0"/>
                </a:lnTo>
                <a:close/>
              </a:path>
            </a:pathLst>
          </a:custGeom>
          <a:solidFill>
            <a:srgbClr val="FFFFFF"/>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6" name="Freeform 194"/>
          <p:cNvSpPr>
            <a:spLocks/>
          </p:cNvSpPr>
          <p:nvPr/>
        </p:nvSpPr>
        <p:spPr bwMode="auto">
          <a:xfrm>
            <a:off x="5572125" y="4648200"/>
            <a:ext cx="1111250" cy="50800"/>
          </a:xfrm>
          <a:custGeom>
            <a:avLst/>
            <a:gdLst>
              <a:gd name="T0" fmla="*/ 0 w 1362"/>
              <a:gd name="T1" fmla="*/ 2147483647 h 84"/>
              <a:gd name="T2" fmla="*/ 2147483647 w 1362"/>
              <a:gd name="T3" fmla="*/ 2147483647 h 84"/>
              <a:gd name="T4" fmla="*/ 2147483647 w 1362"/>
              <a:gd name="T5" fmla="*/ 0 h 84"/>
              <a:gd name="T6" fmla="*/ 2147483647 w 1362"/>
              <a:gd name="T7" fmla="*/ 0 h 84"/>
              <a:gd name="T8" fmla="*/ 0 w 1362"/>
              <a:gd name="T9" fmla="*/ 2147483647 h 84"/>
              <a:gd name="T10" fmla="*/ 0 60000 65536"/>
              <a:gd name="T11" fmla="*/ 0 60000 65536"/>
              <a:gd name="T12" fmla="*/ 0 60000 65536"/>
              <a:gd name="T13" fmla="*/ 0 60000 65536"/>
              <a:gd name="T14" fmla="*/ 0 60000 65536"/>
              <a:gd name="T15" fmla="*/ 0 w 1362"/>
              <a:gd name="T16" fmla="*/ 0 h 84"/>
              <a:gd name="T17" fmla="*/ 1362 w 1362"/>
              <a:gd name="T18" fmla="*/ 84 h 84"/>
            </a:gdLst>
            <a:ahLst/>
            <a:cxnLst>
              <a:cxn ang="T10">
                <a:pos x="T0" y="T1"/>
              </a:cxn>
              <a:cxn ang="T11">
                <a:pos x="T2" y="T3"/>
              </a:cxn>
              <a:cxn ang="T12">
                <a:pos x="T4" y="T5"/>
              </a:cxn>
              <a:cxn ang="T13">
                <a:pos x="T6" y="T7"/>
              </a:cxn>
              <a:cxn ang="T14">
                <a:pos x="T8" y="T9"/>
              </a:cxn>
            </a:cxnLst>
            <a:rect l="T15" t="T16" r="T17" b="T18"/>
            <a:pathLst>
              <a:path w="1362" h="84">
                <a:moveTo>
                  <a:pt x="0" y="84"/>
                </a:moveTo>
                <a:lnTo>
                  <a:pt x="1362" y="84"/>
                </a:lnTo>
                <a:lnTo>
                  <a:pt x="1281" y="0"/>
                </a:lnTo>
                <a:lnTo>
                  <a:pt x="81" y="0"/>
                </a:lnTo>
                <a:lnTo>
                  <a:pt x="0" y="84"/>
                </a:lnTo>
                <a:close/>
              </a:path>
            </a:pathLst>
          </a:custGeom>
          <a:solidFill>
            <a:srgbClr val="CDCDCD"/>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7" name="Freeform 193"/>
          <p:cNvSpPr>
            <a:spLocks/>
          </p:cNvSpPr>
          <p:nvPr/>
        </p:nvSpPr>
        <p:spPr bwMode="auto">
          <a:xfrm>
            <a:off x="6618288" y="4291013"/>
            <a:ext cx="65087" cy="407987"/>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78" name="Rectangle 192"/>
          <p:cNvSpPr>
            <a:spLocks noChangeArrowheads="1"/>
          </p:cNvSpPr>
          <p:nvPr/>
        </p:nvSpPr>
        <p:spPr bwMode="auto">
          <a:xfrm>
            <a:off x="5572125" y="4291013"/>
            <a:ext cx="1111250" cy="407987"/>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79" name="Rectangle 191"/>
          <p:cNvSpPr>
            <a:spLocks noChangeArrowheads="1"/>
          </p:cNvSpPr>
          <p:nvPr/>
        </p:nvSpPr>
        <p:spPr bwMode="auto">
          <a:xfrm>
            <a:off x="5638800" y="4343400"/>
            <a:ext cx="979488" cy="304800"/>
          </a:xfrm>
          <a:prstGeom prst="rect">
            <a:avLst/>
          </a:prstGeom>
          <a:noFill/>
          <a:ln w="8890">
            <a:solidFill>
              <a:srgbClr val="000000"/>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endParaRPr lang="zh-CN" altLang="en-US" sz="1200">
              <a:solidFill>
                <a:srgbClr val="000000"/>
              </a:solidFill>
              <a:ea typeface="Batang" pitchFamily="18" charset="-127"/>
            </a:endParaRPr>
          </a:p>
        </p:txBody>
      </p:sp>
      <p:sp>
        <p:nvSpPr>
          <p:cNvPr id="45380" name="Line 190"/>
          <p:cNvSpPr>
            <a:spLocks noChangeShapeType="1"/>
          </p:cNvSpPr>
          <p:nvPr/>
        </p:nvSpPr>
        <p:spPr bwMode="auto">
          <a:xfrm>
            <a:off x="5572125" y="4291013"/>
            <a:ext cx="66675"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1" name="Line 189"/>
          <p:cNvSpPr>
            <a:spLocks noChangeShapeType="1"/>
          </p:cNvSpPr>
          <p:nvPr/>
        </p:nvSpPr>
        <p:spPr bwMode="auto">
          <a:xfrm flipV="1">
            <a:off x="5572125" y="4648200"/>
            <a:ext cx="66675"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2" name="Line 188"/>
          <p:cNvSpPr>
            <a:spLocks noChangeShapeType="1"/>
          </p:cNvSpPr>
          <p:nvPr/>
        </p:nvSpPr>
        <p:spPr bwMode="auto">
          <a:xfrm flipH="1" flipV="1">
            <a:off x="6618288" y="4648200"/>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3" name="Line 187"/>
          <p:cNvSpPr>
            <a:spLocks noChangeShapeType="1"/>
          </p:cNvSpPr>
          <p:nvPr/>
        </p:nvSpPr>
        <p:spPr bwMode="auto">
          <a:xfrm flipH="1">
            <a:off x="6618288" y="4291013"/>
            <a:ext cx="65087" cy="52387"/>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4" name="TextBox 375"/>
          <p:cNvSpPr txBox="1">
            <a:spLocks noChangeArrowheads="1"/>
          </p:cNvSpPr>
          <p:nvPr/>
        </p:nvSpPr>
        <p:spPr bwMode="auto">
          <a:xfrm>
            <a:off x="5599113" y="4359275"/>
            <a:ext cx="990600" cy="276225"/>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ESI-MS</a:t>
            </a:r>
          </a:p>
        </p:txBody>
      </p:sp>
      <p:sp>
        <p:nvSpPr>
          <p:cNvPr id="45385" name="Freeform 30"/>
          <p:cNvSpPr>
            <a:spLocks/>
          </p:cNvSpPr>
          <p:nvPr/>
        </p:nvSpPr>
        <p:spPr bwMode="auto">
          <a:xfrm>
            <a:off x="6621463" y="4321175"/>
            <a:ext cx="65087" cy="4079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6" name="Line 25"/>
          <p:cNvSpPr>
            <a:spLocks noChangeShapeType="1"/>
          </p:cNvSpPr>
          <p:nvPr/>
        </p:nvSpPr>
        <p:spPr bwMode="auto">
          <a:xfrm flipH="1" flipV="1">
            <a:off x="6621463" y="4676775"/>
            <a:ext cx="65087"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7" name="Line 24"/>
          <p:cNvSpPr>
            <a:spLocks noChangeShapeType="1"/>
          </p:cNvSpPr>
          <p:nvPr/>
        </p:nvSpPr>
        <p:spPr bwMode="auto">
          <a:xfrm flipH="1">
            <a:off x="6621463" y="4321175"/>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8" name="Freeform 14"/>
          <p:cNvSpPr>
            <a:spLocks/>
          </p:cNvSpPr>
          <p:nvPr/>
        </p:nvSpPr>
        <p:spPr bwMode="auto">
          <a:xfrm>
            <a:off x="6621463" y="4321175"/>
            <a:ext cx="65087" cy="407988"/>
          </a:xfrm>
          <a:custGeom>
            <a:avLst/>
            <a:gdLst>
              <a:gd name="T0" fmla="*/ 2147483647 w 81"/>
              <a:gd name="T1" fmla="*/ 2147483647 h 660"/>
              <a:gd name="T2" fmla="*/ 2147483647 w 81"/>
              <a:gd name="T3" fmla="*/ 0 h 660"/>
              <a:gd name="T4" fmla="*/ 0 w 81"/>
              <a:gd name="T5" fmla="*/ 2147483647 h 660"/>
              <a:gd name="T6" fmla="*/ 0 w 81"/>
              <a:gd name="T7" fmla="*/ 2147483647 h 660"/>
              <a:gd name="T8" fmla="*/ 2147483647 w 81"/>
              <a:gd name="T9" fmla="*/ 2147483647 h 660"/>
              <a:gd name="T10" fmla="*/ 0 60000 65536"/>
              <a:gd name="T11" fmla="*/ 0 60000 65536"/>
              <a:gd name="T12" fmla="*/ 0 60000 65536"/>
              <a:gd name="T13" fmla="*/ 0 60000 65536"/>
              <a:gd name="T14" fmla="*/ 0 60000 65536"/>
              <a:gd name="T15" fmla="*/ 0 w 81"/>
              <a:gd name="T16" fmla="*/ 0 h 660"/>
              <a:gd name="T17" fmla="*/ 81 w 81"/>
              <a:gd name="T18" fmla="*/ 660 h 660"/>
            </a:gdLst>
            <a:ahLst/>
            <a:cxnLst>
              <a:cxn ang="T10">
                <a:pos x="T0" y="T1"/>
              </a:cxn>
              <a:cxn ang="T11">
                <a:pos x="T2" y="T3"/>
              </a:cxn>
              <a:cxn ang="T12">
                <a:pos x="T4" y="T5"/>
              </a:cxn>
              <a:cxn ang="T13">
                <a:pos x="T6" y="T7"/>
              </a:cxn>
              <a:cxn ang="T14">
                <a:pos x="T8" y="T9"/>
              </a:cxn>
            </a:cxnLst>
            <a:rect l="T15" t="T16" r="T17" b="T18"/>
            <a:pathLst>
              <a:path w="81" h="660">
                <a:moveTo>
                  <a:pt x="81" y="660"/>
                </a:moveTo>
                <a:lnTo>
                  <a:pt x="81" y="0"/>
                </a:lnTo>
                <a:lnTo>
                  <a:pt x="0" y="84"/>
                </a:lnTo>
                <a:lnTo>
                  <a:pt x="0" y="576"/>
                </a:lnTo>
                <a:lnTo>
                  <a:pt x="81" y="660"/>
                </a:lnTo>
                <a:close/>
              </a:path>
            </a:pathLst>
          </a:custGeom>
          <a:solidFill>
            <a:srgbClr val="999999"/>
          </a:solidFill>
          <a:ln w="9525">
            <a:no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89" name="Line 9"/>
          <p:cNvSpPr>
            <a:spLocks noChangeShapeType="1"/>
          </p:cNvSpPr>
          <p:nvPr/>
        </p:nvSpPr>
        <p:spPr bwMode="auto">
          <a:xfrm flipH="1" flipV="1">
            <a:off x="6621463" y="4676775"/>
            <a:ext cx="65087" cy="52388"/>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90" name="Line 8"/>
          <p:cNvSpPr>
            <a:spLocks noChangeShapeType="1"/>
          </p:cNvSpPr>
          <p:nvPr/>
        </p:nvSpPr>
        <p:spPr bwMode="auto">
          <a:xfrm flipH="1">
            <a:off x="6621463" y="4321175"/>
            <a:ext cx="65087" cy="50800"/>
          </a:xfrm>
          <a:prstGeom prst="line">
            <a:avLst/>
          </a:prstGeom>
          <a:noFill/>
          <a:ln w="889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cxnSp>
        <p:nvCxnSpPr>
          <p:cNvPr id="45391" name="AutoShape 5"/>
          <p:cNvCxnSpPr>
            <a:cxnSpLocks noChangeShapeType="1"/>
          </p:cNvCxnSpPr>
          <p:nvPr/>
        </p:nvCxnSpPr>
        <p:spPr bwMode="auto">
          <a:xfrm>
            <a:off x="6775450" y="4524375"/>
            <a:ext cx="506413" cy="0"/>
          </a:xfrm>
          <a:prstGeom prst="straightConnector1">
            <a:avLst/>
          </a:prstGeom>
          <a:noFill/>
          <a:ln w="9525">
            <a:solidFill>
              <a:srgbClr val="000000"/>
            </a:solidFill>
            <a:round/>
            <a:headEnd/>
            <a:tailEnd type="triangle" w="med" len="med"/>
          </a:ln>
        </p:spPr>
      </p:cxnSp>
      <p:sp>
        <p:nvSpPr>
          <p:cNvPr id="45392" name="Text Box 4"/>
          <p:cNvSpPr txBox="1">
            <a:spLocks noChangeArrowheads="1"/>
          </p:cNvSpPr>
          <p:nvPr/>
        </p:nvSpPr>
        <p:spPr bwMode="auto">
          <a:xfrm>
            <a:off x="7315200" y="4375150"/>
            <a:ext cx="1733550" cy="355600"/>
          </a:xfrm>
          <a:prstGeom prst="rect">
            <a:avLst/>
          </a:prstGeom>
          <a:solidFill>
            <a:srgbClr val="FFFFFF"/>
          </a:solidFill>
          <a:ln w="9525">
            <a:solidFill>
              <a:srgbClr val="FFFFFF"/>
            </a:solidFill>
            <a:miter lim="800000"/>
            <a:headEnd/>
            <a:tailEnd/>
          </a:ln>
        </p:spPr>
        <p:txBody>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cs typeface="Times New Roman" pitchFamily="18" charset="0"/>
              </a:rPr>
              <a:t>THA (Triheptylamine)</a:t>
            </a:r>
          </a:p>
        </p:txBody>
      </p:sp>
      <p:sp>
        <p:nvSpPr>
          <p:cNvPr id="45393" name="Freeform 202"/>
          <p:cNvSpPr>
            <a:spLocks noEditPoints="1"/>
          </p:cNvSpPr>
          <p:nvPr/>
        </p:nvSpPr>
        <p:spPr bwMode="auto">
          <a:xfrm rot="-7117345">
            <a:off x="4693444" y="4167981"/>
            <a:ext cx="838200" cy="496888"/>
          </a:xfrm>
          <a:custGeom>
            <a:avLst/>
            <a:gdLst>
              <a:gd name="T0" fmla="*/ 2147483647 w 1028"/>
              <a:gd name="T1" fmla="*/ 2147483647 h 802"/>
              <a:gd name="T2" fmla="*/ 2147483647 w 1028"/>
              <a:gd name="T3" fmla="*/ 2147483647 h 802"/>
              <a:gd name="T4" fmla="*/ 2147483647 w 1028"/>
              <a:gd name="T5" fmla="*/ 2147483647 h 802"/>
              <a:gd name="T6" fmla="*/ 2147483647 w 1028"/>
              <a:gd name="T7" fmla="*/ 2147483647 h 802"/>
              <a:gd name="T8" fmla="*/ 2147483647 w 1028"/>
              <a:gd name="T9" fmla="*/ 2147483647 h 802"/>
              <a:gd name="T10" fmla="*/ 2147483647 w 1028"/>
              <a:gd name="T11" fmla="*/ 2147483647 h 802"/>
              <a:gd name="T12" fmla="*/ 2147483647 w 1028"/>
              <a:gd name="T13" fmla="*/ 2147483647 h 802"/>
              <a:gd name="T14" fmla="*/ 2147483647 w 1028"/>
              <a:gd name="T15" fmla="*/ 2147483647 h 802"/>
              <a:gd name="T16" fmla="*/ 2147483647 w 1028"/>
              <a:gd name="T17" fmla="*/ 2147483647 h 802"/>
              <a:gd name="T18" fmla="*/ 2147483647 w 1028"/>
              <a:gd name="T19" fmla="*/ 2147483647 h 802"/>
              <a:gd name="T20" fmla="*/ 2147483647 w 1028"/>
              <a:gd name="T21" fmla="*/ 2147483647 h 802"/>
              <a:gd name="T22" fmla="*/ 2147483647 w 1028"/>
              <a:gd name="T23" fmla="*/ 2147483647 h 802"/>
              <a:gd name="T24" fmla="*/ 2147483647 w 1028"/>
              <a:gd name="T25" fmla="*/ 2147483647 h 802"/>
              <a:gd name="T26" fmla="*/ 2147483647 w 1028"/>
              <a:gd name="T27" fmla="*/ 2147483647 h 802"/>
              <a:gd name="T28" fmla="*/ 2147483647 w 1028"/>
              <a:gd name="T29" fmla="*/ 2147483647 h 802"/>
              <a:gd name="T30" fmla="*/ 2147483647 w 1028"/>
              <a:gd name="T31" fmla="*/ 2147483647 h 802"/>
              <a:gd name="T32" fmla="*/ 2147483647 w 1028"/>
              <a:gd name="T33" fmla="*/ 2147483647 h 802"/>
              <a:gd name="T34" fmla="*/ 2147483647 w 1028"/>
              <a:gd name="T35" fmla="*/ 2147483647 h 802"/>
              <a:gd name="T36" fmla="*/ 2147483647 w 1028"/>
              <a:gd name="T37" fmla="*/ 2147483647 h 802"/>
              <a:gd name="T38" fmla="*/ 2147483647 w 1028"/>
              <a:gd name="T39" fmla="*/ 2147483647 h 802"/>
              <a:gd name="T40" fmla="*/ 2147483647 w 1028"/>
              <a:gd name="T41" fmla="*/ 2147483647 h 802"/>
              <a:gd name="T42" fmla="*/ 2147483647 w 1028"/>
              <a:gd name="T43" fmla="*/ 2147483647 h 802"/>
              <a:gd name="T44" fmla="*/ 2147483647 w 1028"/>
              <a:gd name="T45" fmla="*/ 2147483647 h 802"/>
              <a:gd name="T46" fmla="*/ 2147483647 w 1028"/>
              <a:gd name="T47" fmla="*/ 2147483647 h 802"/>
              <a:gd name="T48" fmla="*/ 2147483647 w 1028"/>
              <a:gd name="T49" fmla="*/ 2147483647 h 802"/>
              <a:gd name="T50" fmla="*/ 2147483647 w 1028"/>
              <a:gd name="T51" fmla="*/ 2147483647 h 802"/>
              <a:gd name="T52" fmla="*/ 2147483647 w 1028"/>
              <a:gd name="T53" fmla="*/ 2147483647 h 802"/>
              <a:gd name="T54" fmla="*/ 2147483647 w 1028"/>
              <a:gd name="T55" fmla="*/ 2147483647 h 802"/>
              <a:gd name="T56" fmla="*/ 2147483647 w 1028"/>
              <a:gd name="T57" fmla="*/ 2147483647 h 802"/>
              <a:gd name="T58" fmla="*/ 2147483647 w 1028"/>
              <a:gd name="T59" fmla="*/ 2147483647 h 802"/>
              <a:gd name="T60" fmla="*/ 2147483647 w 1028"/>
              <a:gd name="T61" fmla="*/ 2147483647 h 802"/>
              <a:gd name="T62" fmla="*/ 2147483647 w 1028"/>
              <a:gd name="T63" fmla="*/ 2147483647 h 802"/>
              <a:gd name="T64" fmla="*/ 2147483647 w 1028"/>
              <a:gd name="T65" fmla="*/ 2147483647 h 802"/>
              <a:gd name="T66" fmla="*/ 2147483647 w 1028"/>
              <a:gd name="T67" fmla="*/ 2147483647 h 802"/>
              <a:gd name="T68" fmla="*/ 2147483647 w 1028"/>
              <a:gd name="T69" fmla="*/ 2147483647 h 802"/>
              <a:gd name="T70" fmla="*/ 2147483647 w 1028"/>
              <a:gd name="T71" fmla="*/ 2147483647 h 802"/>
              <a:gd name="T72" fmla="*/ 2147483647 w 1028"/>
              <a:gd name="T73" fmla="*/ 2147483647 h 802"/>
              <a:gd name="T74" fmla="*/ 2147483647 w 1028"/>
              <a:gd name="T75" fmla="*/ 2147483647 h 802"/>
              <a:gd name="T76" fmla="*/ 2147483647 w 1028"/>
              <a:gd name="T77" fmla="*/ 2147483647 h 802"/>
              <a:gd name="T78" fmla="*/ 2147483647 w 1028"/>
              <a:gd name="T79" fmla="*/ 2147483647 h 802"/>
              <a:gd name="T80" fmla="*/ 2147483647 w 1028"/>
              <a:gd name="T81" fmla="*/ 2147483647 h 802"/>
              <a:gd name="T82" fmla="*/ 2147483647 w 1028"/>
              <a:gd name="T83" fmla="*/ 2147483647 h 802"/>
              <a:gd name="T84" fmla="*/ 2147483647 w 1028"/>
              <a:gd name="T85" fmla="*/ 2147483647 h 802"/>
              <a:gd name="T86" fmla="*/ 2147483647 w 1028"/>
              <a:gd name="T87" fmla="*/ 2147483647 h 802"/>
              <a:gd name="T88" fmla="*/ 2147483647 w 1028"/>
              <a:gd name="T89" fmla="*/ 2147483647 h 802"/>
              <a:gd name="T90" fmla="*/ 2147483647 w 1028"/>
              <a:gd name="T91" fmla="*/ 2147483647 h 802"/>
              <a:gd name="T92" fmla="*/ 2147483647 w 1028"/>
              <a:gd name="T93" fmla="*/ 2147483647 h 802"/>
              <a:gd name="T94" fmla="*/ 2147483647 w 1028"/>
              <a:gd name="T95" fmla="*/ 2147483647 h 802"/>
              <a:gd name="T96" fmla="*/ 2147483647 w 1028"/>
              <a:gd name="T97" fmla="*/ 2147483647 h 802"/>
              <a:gd name="T98" fmla="*/ 2147483647 w 1028"/>
              <a:gd name="T99" fmla="*/ 2147483647 h 802"/>
              <a:gd name="T100" fmla="*/ 2147483647 w 1028"/>
              <a:gd name="T101" fmla="*/ 2147483647 h 802"/>
              <a:gd name="T102" fmla="*/ 2147483647 w 1028"/>
              <a:gd name="T103" fmla="*/ 2147483647 h 802"/>
              <a:gd name="T104" fmla="*/ 2147483647 w 1028"/>
              <a:gd name="T105" fmla="*/ 2147483647 h 802"/>
              <a:gd name="T106" fmla="*/ 2147483647 w 1028"/>
              <a:gd name="T107" fmla="*/ 2147483647 h 802"/>
              <a:gd name="T108" fmla="*/ 2147483647 w 1028"/>
              <a:gd name="T109" fmla="*/ 2147483647 h 802"/>
              <a:gd name="T110" fmla="*/ 2147483647 w 1028"/>
              <a:gd name="T111" fmla="*/ 2147483647 h 802"/>
              <a:gd name="T112" fmla="*/ 2147483647 w 1028"/>
              <a:gd name="T113" fmla="*/ 2147483647 h 802"/>
              <a:gd name="T114" fmla="*/ 2147483647 w 1028"/>
              <a:gd name="T115" fmla="*/ 0 h 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802"/>
              <a:gd name="T176" fmla="*/ 1028 w 1028"/>
              <a:gd name="T177" fmla="*/ 802 h 8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802">
                <a:moveTo>
                  <a:pt x="95" y="740"/>
                </a:moveTo>
                <a:lnTo>
                  <a:pt x="118" y="738"/>
                </a:lnTo>
                <a:lnTo>
                  <a:pt x="136" y="733"/>
                </a:lnTo>
                <a:lnTo>
                  <a:pt x="139" y="733"/>
                </a:lnTo>
                <a:lnTo>
                  <a:pt x="141" y="733"/>
                </a:lnTo>
                <a:lnTo>
                  <a:pt x="143" y="735"/>
                </a:lnTo>
                <a:lnTo>
                  <a:pt x="146" y="738"/>
                </a:lnTo>
                <a:lnTo>
                  <a:pt x="146" y="740"/>
                </a:lnTo>
                <a:lnTo>
                  <a:pt x="143" y="745"/>
                </a:lnTo>
                <a:lnTo>
                  <a:pt x="141" y="745"/>
                </a:lnTo>
                <a:lnTo>
                  <a:pt x="139" y="747"/>
                </a:lnTo>
                <a:lnTo>
                  <a:pt x="120" y="752"/>
                </a:lnTo>
                <a:lnTo>
                  <a:pt x="97" y="754"/>
                </a:lnTo>
                <a:lnTo>
                  <a:pt x="92" y="754"/>
                </a:lnTo>
                <a:lnTo>
                  <a:pt x="90" y="752"/>
                </a:lnTo>
                <a:lnTo>
                  <a:pt x="88" y="752"/>
                </a:lnTo>
                <a:lnTo>
                  <a:pt x="88" y="747"/>
                </a:lnTo>
                <a:lnTo>
                  <a:pt x="88" y="745"/>
                </a:lnTo>
                <a:lnTo>
                  <a:pt x="90" y="742"/>
                </a:lnTo>
                <a:lnTo>
                  <a:pt x="92" y="740"/>
                </a:lnTo>
                <a:lnTo>
                  <a:pt x="95" y="740"/>
                </a:lnTo>
                <a:close/>
                <a:moveTo>
                  <a:pt x="192" y="717"/>
                </a:moveTo>
                <a:lnTo>
                  <a:pt x="229" y="703"/>
                </a:lnTo>
                <a:lnTo>
                  <a:pt x="231" y="703"/>
                </a:lnTo>
                <a:lnTo>
                  <a:pt x="234" y="701"/>
                </a:lnTo>
                <a:lnTo>
                  <a:pt x="236" y="703"/>
                </a:lnTo>
                <a:lnTo>
                  <a:pt x="238" y="703"/>
                </a:lnTo>
                <a:lnTo>
                  <a:pt x="241" y="705"/>
                </a:lnTo>
                <a:lnTo>
                  <a:pt x="241" y="708"/>
                </a:lnTo>
                <a:lnTo>
                  <a:pt x="241" y="712"/>
                </a:lnTo>
                <a:lnTo>
                  <a:pt x="241" y="715"/>
                </a:lnTo>
                <a:lnTo>
                  <a:pt x="238" y="715"/>
                </a:lnTo>
                <a:lnTo>
                  <a:pt x="234" y="717"/>
                </a:lnTo>
                <a:lnTo>
                  <a:pt x="197" y="731"/>
                </a:lnTo>
                <a:lnTo>
                  <a:pt x="194" y="731"/>
                </a:lnTo>
                <a:lnTo>
                  <a:pt x="190" y="731"/>
                </a:lnTo>
                <a:lnTo>
                  <a:pt x="187" y="728"/>
                </a:lnTo>
                <a:lnTo>
                  <a:pt x="187" y="726"/>
                </a:lnTo>
                <a:lnTo>
                  <a:pt x="187" y="724"/>
                </a:lnTo>
                <a:lnTo>
                  <a:pt x="187" y="721"/>
                </a:lnTo>
                <a:lnTo>
                  <a:pt x="190" y="719"/>
                </a:lnTo>
                <a:lnTo>
                  <a:pt x="192" y="717"/>
                </a:lnTo>
                <a:close/>
                <a:moveTo>
                  <a:pt x="282" y="678"/>
                </a:moveTo>
                <a:lnTo>
                  <a:pt x="312" y="664"/>
                </a:lnTo>
                <a:lnTo>
                  <a:pt x="322" y="657"/>
                </a:lnTo>
                <a:lnTo>
                  <a:pt x="324" y="657"/>
                </a:lnTo>
                <a:lnTo>
                  <a:pt x="326" y="657"/>
                </a:lnTo>
                <a:lnTo>
                  <a:pt x="329" y="657"/>
                </a:lnTo>
                <a:lnTo>
                  <a:pt x="331" y="659"/>
                </a:lnTo>
                <a:lnTo>
                  <a:pt x="331" y="661"/>
                </a:lnTo>
                <a:lnTo>
                  <a:pt x="331" y="664"/>
                </a:lnTo>
                <a:lnTo>
                  <a:pt x="331" y="668"/>
                </a:lnTo>
                <a:lnTo>
                  <a:pt x="329" y="668"/>
                </a:lnTo>
                <a:lnTo>
                  <a:pt x="319" y="675"/>
                </a:lnTo>
                <a:lnTo>
                  <a:pt x="289" y="691"/>
                </a:lnTo>
                <a:lnTo>
                  <a:pt x="287" y="691"/>
                </a:lnTo>
                <a:lnTo>
                  <a:pt x="285" y="691"/>
                </a:lnTo>
                <a:lnTo>
                  <a:pt x="282" y="689"/>
                </a:lnTo>
                <a:lnTo>
                  <a:pt x="280" y="687"/>
                </a:lnTo>
                <a:lnTo>
                  <a:pt x="280" y="684"/>
                </a:lnTo>
                <a:lnTo>
                  <a:pt x="280" y="682"/>
                </a:lnTo>
                <a:lnTo>
                  <a:pt x="280" y="680"/>
                </a:lnTo>
                <a:lnTo>
                  <a:pt x="282" y="678"/>
                </a:lnTo>
                <a:close/>
                <a:moveTo>
                  <a:pt x="368" y="624"/>
                </a:moveTo>
                <a:lnTo>
                  <a:pt x="382" y="613"/>
                </a:lnTo>
                <a:lnTo>
                  <a:pt x="398" y="601"/>
                </a:lnTo>
                <a:lnTo>
                  <a:pt x="400" y="599"/>
                </a:lnTo>
                <a:lnTo>
                  <a:pt x="403" y="597"/>
                </a:lnTo>
                <a:lnTo>
                  <a:pt x="405" y="597"/>
                </a:lnTo>
                <a:lnTo>
                  <a:pt x="410" y="597"/>
                </a:lnTo>
                <a:lnTo>
                  <a:pt x="412" y="599"/>
                </a:lnTo>
                <a:lnTo>
                  <a:pt x="412" y="601"/>
                </a:lnTo>
                <a:lnTo>
                  <a:pt x="412" y="604"/>
                </a:lnTo>
                <a:lnTo>
                  <a:pt x="412" y="606"/>
                </a:lnTo>
                <a:lnTo>
                  <a:pt x="410" y="608"/>
                </a:lnTo>
                <a:lnTo>
                  <a:pt x="407" y="610"/>
                </a:lnTo>
                <a:lnTo>
                  <a:pt x="391" y="624"/>
                </a:lnTo>
                <a:lnTo>
                  <a:pt x="377" y="636"/>
                </a:lnTo>
                <a:lnTo>
                  <a:pt x="375" y="638"/>
                </a:lnTo>
                <a:lnTo>
                  <a:pt x="370" y="638"/>
                </a:lnTo>
                <a:lnTo>
                  <a:pt x="368" y="636"/>
                </a:lnTo>
                <a:lnTo>
                  <a:pt x="366" y="636"/>
                </a:lnTo>
                <a:lnTo>
                  <a:pt x="366" y="631"/>
                </a:lnTo>
                <a:lnTo>
                  <a:pt x="366" y="629"/>
                </a:lnTo>
                <a:lnTo>
                  <a:pt x="366" y="627"/>
                </a:lnTo>
                <a:lnTo>
                  <a:pt x="368" y="624"/>
                </a:lnTo>
                <a:close/>
                <a:moveTo>
                  <a:pt x="440" y="557"/>
                </a:moveTo>
                <a:lnTo>
                  <a:pt x="451" y="543"/>
                </a:lnTo>
                <a:lnTo>
                  <a:pt x="463" y="527"/>
                </a:lnTo>
                <a:lnTo>
                  <a:pt x="465" y="523"/>
                </a:lnTo>
                <a:lnTo>
                  <a:pt x="468" y="520"/>
                </a:lnTo>
                <a:lnTo>
                  <a:pt x="470" y="520"/>
                </a:lnTo>
                <a:lnTo>
                  <a:pt x="472" y="520"/>
                </a:lnTo>
                <a:lnTo>
                  <a:pt x="477" y="520"/>
                </a:lnTo>
                <a:lnTo>
                  <a:pt x="477" y="523"/>
                </a:lnTo>
                <a:lnTo>
                  <a:pt x="479" y="525"/>
                </a:lnTo>
                <a:lnTo>
                  <a:pt x="479" y="527"/>
                </a:lnTo>
                <a:lnTo>
                  <a:pt x="479" y="532"/>
                </a:lnTo>
                <a:lnTo>
                  <a:pt x="475" y="536"/>
                </a:lnTo>
                <a:lnTo>
                  <a:pt x="463" y="553"/>
                </a:lnTo>
                <a:lnTo>
                  <a:pt x="451" y="567"/>
                </a:lnTo>
                <a:lnTo>
                  <a:pt x="449" y="569"/>
                </a:lnTo>
                <a:lnTo>
                  <a:pt x="447" y="569"/>
                </a:lnTo>
                <a:lnTo>
                  <a:pt x="444" y="569"/>
                </a:lnTo>
                <a:lnTo>
                  <a:pt x="442" y="567"/>
                </a:lnTo>
                <a:lnTo>
                  <a:pt x="440" y="564"/>
                </a:lnTo>
                <a:lnTo>
                  <a:pt x="440" y="562"/>
                </a:lnTo>
                <a:lnTo>
                  <a:pt x="440" y="560"/>
                </a:lnTo>
                <a:lnTo>
                  <a:pt x="440" y="557"/>
                </a:lnTo>
                <a:close/>
                <a:moveTo>
                  <a:pt x="491" y="474"/>
                </a:moveTo>
                <a:lnTo>
                  <a:pt x="495" y="465"/>
                </a:lnTo>
                <a:lnTo>
                  <a:pt x="500" y="449"/>
                </a:lnTo>
                <a:lnTo>
                  <a:pt x="502" y="432"/>
                </a:lnTo>
                <a:lnTo>
                  <a:pt x="505" y="430"/>
                </a:lnTo>
                <a:lnTo>
                  <a:pt x="505" y="428"/>
                </a:lnTo>
                <a:lnTo>
                  <a:pt x="509" y="428"/>
                </a:lnTo>
                <a:lnTo>
                  <a:pt x="512" y="428"/>
                </a:lnTo>
                <a:lnTo>
                  <a:pt x="514" y="428"/>
                </a:lnTo>
                <a:lnTo>
                  <a:pt x="516" y="430"/>
                </a:lnTo>
                <a:lnTo>
                  <a:pt x="516" y="432"/>
                </a:lnTo>
                <a:lnTo>
                  <a:pt x="516" y="435"/>
                </a:lnTo>
                <a:lnTo>
                  <a:pt x="516" y="437"/>
                </a:lnTo>
                <a:lnTo>
                  <a:pt x="514" y="453"/>
                </a:lnTo>
                <a:lnTo>
                  <a:pt x="509" y="469"/>
                </a:lnTo>
                <a:lnTo>
                  <a:pt x="505" y="479"/>
                </a:lnTo>
                <a:lnTo>
                  <a:pt x="502" y="481"/>
                </a:lnTo>
                <a:lnTo>
                  <a:pt x="498" y="483"/>
                </a:lnTo>
                <a:lnTo>
                  <a:pt x="495" y="483"/>
                </a:lnTo>
                <a:lnTo>
                  <a:pt x="493" y="481"/>
                </a:lnTo>
                <a:lnTo>
                  <a:pt x="491" y="479"/>
                </a:lnTo>
                <a:lnTo>
                  <a:pt x="491" y="476"/>
                </a:lnTo>
                <a:lnTo>
                  <a:pt x="491" y="474"/>
                </a:lnTo>
                <a:close/>
                <a:moveTo>
                  <a:pt x="507" y="375"/>
                </a:moveTo>
                <a:lnTo>
                  <a:pt x="509" y="368"/>
                </a:lnTo>
                <a:lnTo>
                  <a:pt x="512" y="349"/>
                </a:lnTo>
                <a:lnTo>
                  <a:pt x="519" y="333"/>
                </a:lnTo>
                <a:lnTo>
                  <a:pt x="519" y="331"/>
                </a:lnTo>
                <a:lnTo>
                  <a:pt x="519" y="328"/>
                </a:lnTo>
                <a:lnTo>
                  <a:pt x="521" y="328"/>
                </a:lnTo>
                <a:lnTo>
                  <a:pt x="526" y="326"/>
                </a:lnTo>
                <a:lnTo>
                  <a:pt x="528" y="328"/>
                </a:lnTo>
                <a:lnTo>
                  <a:pt x="530" y="328"/>
                </a:lnTo>
                <a:lnTo>
                  <a:pt x="533" y="331"/>
                </a:lnTo>
                <a:lnTo>
                  <a:pt x="533" y="333"/>
                </a:lnTo>
                <a:lnTo>
                  <a:pt x="533" y="338"/>
                </a:lnTo>
                <a:lnTo>
                  <a:pt x="528" y="354"/>
                </a:lnTo>
                <a:lnTo>
                  <a:pt x="523" y="370"/>
                </a:lnTo>
                <a:lnTo>
                  <a:pt x="523" y="377"/>
                </a:lnTo>
                <a:lnTo>
                  <a:pt x="521" y="379"/>
                </a:lnTo>
                <a:lnTo>
                  <a:pt x="519" y="382"/>
                </a:lnTo>
                <a:lnTo>
                  <a:pt x="516" y="384"/>
                </a:lnTo>
                <a:lnTo>
                  <a:pt x="514" y="384"/>
                </a:lnTo>
                <a:lnTo>
                  <a:pt x="512" y="382"/>
                </a:lnTo>
                <a:lnTo>
                  <a:pt x="509" y="382"/>
                </a:lnTo>
                <a:lnTo>
                  <a:pt x="507" y="379"/>
                </a:lnTo>
                <a:lnTo>
                  <a:pt x="507" y="375"/>
                </a:lnTo>
                <a:close/>
                <a:moveTo>
                  <a:pt x="544" y="277"/>
                </a:moveTo>
                <a:lnTo>
                  <a:pt x="551" y="266"/>
                </a:lnTo>
                <a:lnTo>
                  <a:pt x="563" y="252"/>
                </a:lnTo>
                <a:lnTo>
                  <a:pt x="570" y="243"/>
                </a:lnTo>
                <a:lnTo>
                  <a:pt x="572" y="240"/>
                </a:lnTo>
                <a:lnTo>
                  <a:pt x="574" y="240"/>
                </a:lnTo>
                <a:lnTo>
                  <a:pt x="577" y="240"/>
                </a:lnTo>
                <a:lnTo>
                  <a:pt x="579" y="240"/>
                </a:lnTo>
                <a:lnTo>
                  <a:pt x="581" y="243"/>
                </a:lnTo>
                <a:lnTo>
                  <a:pt x="584" y="245"/>
                </a:lnTo>
                <a:lnTo>
                  <a:pt x="581" y="250"/>
                </a:lnTo>
                <a:lnTo>
                  <a:pt x="581" y="252"/>
                </a:lnTo>
                <a:lnTo>
                  <a:pt x="574" y="259"/>
                </a:lnTo>
                <a:lnTo>
                  <a:pt x="563" y="275"/>
                </a:lnTo>
                <a:lnTo>
                  <a:pt x="556" y="287"/>
                </a:lnTo>
                <a:lnTo>
                  <a:pt x="553" y="289"/>
                </a:lnTo>
                <a:lnTo>
                  <a:pt x="551" y="289"/>
                </a:lnTo>
                <a:lnTo>
                  <a:pt x="549" y="289"/>
                </a:lnTo>
                <a:lnTo>
                  <a:pt x="546" y="289"/>
                </a:lnTo>
                <a:lnTo>
                  <a:pt x="544" y="287"/>
                </a:lnTo>
                <a:lnTo>
                  <a:pt x="544" y="284"/>
                </a:lnTo>
                <a:lnTo>
                  <a:pt x="542" y="282"/>
                </a:lnTo>
                <a:lnTo>
                  <a:pt x="544" y="277"/>
                </a:lnTo>
                <a:close/>
                <a:moveTo>
                  <a:pt x="609" y="199"/>
                </a:moveTo>
                <a:lnTo>
                  <a:pt x="618" y="192"/>
                </a:lnTo>
                <a:lnTo>
                  <a:pt x="635" y="178"/>
                </a:lnTo>
                <a:lnTo>
                  <a:pt x="644" y="171"/>
                </a:lnTo>
                <a:lnTo>
                  <a:pt x="646" y="169"/>
                </a:lnTo>
                <a:lnTo>
                  <a:pt x="648" y="169"/>
                </a:lnTo>
                <a:lnTo>
                  <a:pt x="651" y="171"/>
                </a:lnTo>
                <a:lnTo>
                  <a:pt x="653" y="173"/>
                </a:lnTo>
                <a:lnTo>
                  <a:pt x="655" y="176"/>
                </a:lnTo>
                <a:lnTo>
                  <a:pt x="655" y="178"/>
                </a:lnTo>
                <a:lnTo>
                  <a:pt x="653" y="180"/>
                </a:lnTo>
                <a:lnTo>
                  <a:pt x="653" y="183"/>
                </a:lnTo>
                <a:lnTo>
                  <a:pt x="644" y="187"/>
                </a:lnTo>
                <a:lnTo>
                  <a:pt x="628" y="201"/>
                </a:lnTo>
                <a:lnTo>
                  <a:pt x="621" y="210"/>
                </a:lnTo>
                <a:lnTo>
                  <a:pt x="618" y="210"/>
                </a:lnTo>
                <a:lnTo>
                  <a:pt x="614" y="213"/>
                </a:lnTo>
                <a:lnTo>
                  <a:pt x="611" y="210"/>
                </a:lnTo>
                <a:lnTo>
                  <a:pt x="609" y="210"/>
                </a:lnTo>
                <a:lnTo>
                  <a:pt x="609" y="208"/>
                </a:lnTo>
                <a:lnTo>
                  <a:pt x="607" y="203"/>
                </a:lnTo>
                <a:lnTo>
                  <a:pt x="609" y="201"/>
                </a:lnTo>
                <a:lnTo>
                  <a:pt x="609" y="199"/>
                </a:lnTo>
                <a:close/>
                <a:moveTo>
                  <a:pt x="692" y="139"/>
                </a:moveTo>
                <a:lnTo>
                  <a:pt x="709" y="127"/>
                </a:lnTo>
                <a:lnTo>
                  <a:pt x="730" y="116"/>
                </a:lnTo>
                <a:lnTo>
                  <a:pt x="732" y="116"/>
                </a:lnTo>
                <a:lnTo>
                  <a:pt x="734" y="116"/>
                </a:lnTo>
                <a:lnTo>
                  <a:pt x="736" y="116"/>
                </a:lnTo>
                <a:lnTo>
                  <a:pt x="739" y="118"/>
                </a:lnTo>
                <a:lnTo>
                  <a:pt x="741" y="120"/>
                </a:lnTo>
                <a:lnTo>
                  <a:pt x="739" y="125"/>
                </a:lnTo>
                <a:lnTo>
                  <a:pt x="739" y="127"/>
                </a:lnTo>
                <a:lnTo>
                  <a:pt x="736" y="129"/>
                </a:lnTo>
                <a:lnTo>
                  <a:pt x="716" y="139"/>
                </a:lnTo>
                <a:lnTo>
                  <a:pt x="699" y="150"/>
                </a:lnTo>
                <a:lnTo>
                  <a:pt x="697" y="150"/>
                </a:lnTo>
                <a:lnTo>
                  <a:pt x="695" y="150"/>
                </a:lnTo>
                <a:lnTo>
                  <a:pt x="690" y="150"/>
                </a:lnTo>
                <a:lnTo>
                  <a:pt x="690" y="148"/>
                </a:lnTo>
                <a:lnTo>
                  <a:pt x="688" y="146"/>
                </a:lnTo>
                <a:lnTo>
                  <a:pt x="688" y="141"/>
                </a:lnTo>
                <a:lnTo>
                  <a:pt x="690" y="139"/>
                </a:lnTo>
                <a:lnTo>
                  <a:pt x="692" y="139"/>
                </a:lnTo>
                <a:close/>
                <a:moveTo>
                  <a:pt x="783" y="90"/>
                </a:moveTo>
                <a:lnTo>
                  <a:pt x="792" y="86"/>
                </a:lnTo>
                <a:lnTo>
                  <a:pt x="825" y="74"/>
                </a:lnTo>
                <a:lnTo>
                  <a:pt x="827" y="74"/>
                </a:lnTo>
                <a:lnTo>
                  <a:pt x="829" y="74"/>
                </a:lnTo>
                <a:lnTo>
                  <a:pt x="832" y="76"/>
                </a:lnTo>
                <a:lnTo>
                  <a:pt x="834" y="79"/>
                </a:lnTo>
                <a:lnTo>
                  <a:pt x="834" y="81"/>
                </a:lnTo>
                <a:lnTo>
                  <a:pt x="832" y="86"/>
                </a:lnTo>
                <a:lnTo>
                  <a:pt x="829" y="88"/>
                </a:lnTo>
                <a:lnTo>
                  <a:pt x="799" y="99"/>
                </a:lnTo>
                <a:lnTo>
                  <a:pt x="787" y="104"/>
                </a:lnTo>
                <a:lnTo>
                  <a:pt x="785" y="104"/>
                </a:lnTo>
                <a:lnTo>
                  <a:pt x="783" y="104"/>
                </a:lnTo>
                <a:lnTo>
                  <a:pt x="781" y="102"/>
                </a:lnTo>
                <a:lnTo>
                  <a:pt x="778" y="99"/>
                </a:lnTo>
                <a:lnTo>
                  <a:pt x="778" y="97"/>
                </a:lnTo>
                <a:lnTo>
                  <a:pt x="778" y="95"/>
                </a:lnTo>
                <a:lnTo>
                  <a:pt x="781" y="92"/>
                </a:lnTo>
                <a:lnTo>
                  <a:pt x="783" y="90"/>
                </a:lnTo>
                <a:close/>
                <a:moveTo>
                  <a:pt x="880" y="58"/>
                </a:moveTo>
                <a:lnTo>
                  <a:pt x="885" y="55"/>
                </a:lnTo>
                <a:lnTo>
                  <a:pt x="908" y="51"/>
                </a:lnTo>
                <a:lnTo>
                  <a:pt x="924" y="49"/>
                </a:lnTo>
                <a:lnTo>
                  <a:pt x="927" y="49"/>
                </a:lnTo>
                <a:lnTo>
                  <a:pt x="929" y="51"/>
                </a:lnTo>
                <a:lnTo>
                  <a:pt x="931" y="53"/>
                </a:lnTo>
                <a:lnTo>
                  <a:pt x="931" y="55"/>
                </a:lnTo>
                <a:lnTo>
                  <a:pt x="931" y="58"/>
                </a:lnTo>
                <a:lnTo>
                  <a:pt x="929" y="60"/>
                </a:lnTo>
                <a:lnTo>
                  <a:pt x="927" y="62"/>
                </a:lnTo>
                <a:lnTo>
                  <a:pt x="924" y="65"/>
                </a:lnTo>
                <a:lnTo>
                  <a:pt x="910" y="65"/>
                </a:lnTo>
                <a:lnTo>
                  <a:pt x="887" y="69"/>
                </a:lnTo>
                <a:lnTo>
                  <a:pt x="882" y="72"/>
                </a:lnTo>
                <a:lnTo>
                  <a:pt x="880" y="72"/>
                </a:lnTo>
                <a:lnTo>
                  <a:pt x="878" y="72"/>
                </a:lnTo>
                <a:lnTo>
                  <a:pt x="876" y="69"/>
                </a:lnTo>
                <a:lnTo>
                  <a:pt x="873" y="67"/>
                </a:lnTo>
                <a:lnTo>
                  <a:pt x="873" y="65"/>
                </a:lnTo>
                <a:lnTo>
                  <a:pt x="876" y="60"/>
                </a:lnTo>
                <a:lnTo>
                  <a:pt x="878" y="60"/>
                </a:lnTo>
                <a:lnTo>
                  <a:pt x="880" y="58"/>
                </a:lnTo>
                <a:close/>
                <a:moveTo>
                  <a:pt x="120" y="802"/>
                </a:moveTo>
                <a:lnTo>
                  <a:pt x="0" y="756"/>
                </a:lnTo>
                <a:lnTo>
                  <a:pt x="108" y="687"/>
                </a:lnTo>
                <a:lnTo>
                  <a:pt x="120" y="802"/>
                </a:lnTo>
                <a:close/>
                <a:moveTo>
                  <a:pt x="908" y="0"/>
                </a:moveTo>
                <a:lnTo>
                  <a:pt x="1028" y="46"/>
                </a:lnTo>
                <a:lnTo>
                  <a:pt x="920" y="116"/>
                </a:lnTo>
                <a:lnTo>
                  <a:pt x="908" y="0"/>
                </a:lnTo>
                <a:close/>
              </a:path>
            </a:pathLst>
          </a:custGeom>
          <a:solidFill>
            <a:srgbClr val="000000"/>
          </a:solidFill>
          <a:ln w="1270">
            <a:solidFill>
              <a:srgbClr val="000000"/>
            </a:solidFill>
            <a:round/>
            <a:headEnd/>
            <a:tailEnd/>
          </a:ln>
        </p:spPr>
        <p:txBody>
          <a:bodyPr/>
          <a:lstStyle/>
          <a:p>
            <a:pPr algn="ctr" fontAlgn="base">
              <a:spcBef>
                <a:spcPct val="0"/>
              </a:spcBef>
              <a:spcAft>
                <a:spcPct val="5000"/>
              </a:spcAft>
              <a:buClr>
                <a:srgbClr val="FF9900"/>
              </a:buClr>
              <a:buSzPct val="100000"/>
              <a:buFont typeface="Times New Roman" pitchFamily="18" charset="0"/>
              <a:buChar char="─"/>
            </a:pPr>
            <a:endParaRPr lang="en-US" sz="1200">
              <a:solidFill>
                <a:srgbClr val="000000"/>
              </a:solidFill>
              <a:ea typeface="Batang" pitchFamily="18" charset="-127"/>
            </a:endParaRPr>
          </a:p>
        </p:txBody>
      </p:sp>
      <p:sp>
        <p:nvSpPr>
          <p:cNvPr id="45394" name="Rectangle 349"/>
          <p:cNvSpPr>
            <a:spLocks noChangeArrowheads="1"/>
          </p:cNvSpPr>
          <p:nvPr/>
        </p:nvSpPr>
        <p:spPr bwMode="auto">
          <a:xfrm>
            <a:off x="4457700" y="0"/>
            <a:ext cx="227013" cy="201613"/>
          </a:xfrm>
          <a:prstGeom prst="rect">
            <a:avLst/>
          </a:prstGeom>
          <a:noFill/>
          <a:ln w="12700">
            <a:noFill/>
            <a:miter lim="800000"/>
            <a:headEnd/>
            <a:tailEnd/>
          </a:ln>
        </p:spPr>
        <p:txBody>
          <a:bodyPr wrap="none" lIns="38088" tIns="9522" rIns="38088" bIns="9522" anchor="ctr">
            <a:spAutoFit/>
          </a:bodyPr>
          <a:lstStyle/>
          <a:p>
            <a:pPr algn="ctr" eaLnBrk="0" fontAlgn="base" hangingPunct="0">
              <a:spcBef>
                <a:spcPct val="0"/>
              </a:spcBef>
              <a:spcAft>
                <a:spcPct val="5000"/>
              </a:spcAft>
              <a:buClr>
                <a:srgbClr val="FF9900"/>
              </a:buClr>
              <a:buSzPct val="100000"/>
              <a:buFont typeface="Times New Roman" pitchFamily="18" charset="0"/>
              <a:buChar char="─"/>
            </a:pPr>
            <a:r>
              <a:rPr lang="zh-CN" altLang="en-US" sz="1200">
                <a:solidFill>
                  <a:srgbClr val="000000"/>
                </a:solidFill>
                <a:ea typeface="Batang" pitchFamily="18" charset="-127"/>
              </a:rPr>
              <a:t> </a:t>
            </a:r>
          </a:p>
        </p:txBody>
      </p:sp>
      <p:sp>
        <p:nvSpPr>
          <p:cNvPr id="45395" name="TextBox 375"/>
          <p:cNvSpPr txBox="1">
            <a:spLocks noChangeArrowheads="1"/>
          </p:cNvSpPr>
          <p:nvPr/>
        </p:nvSpPr>
        <p:spPr bwMode="auto">
          <a:xfrm>
            <a:off x="5562600" y="5194300"/>
            <a:ext cx="990600" cy="457200"/>
          </a:xfrm>
          <a:prstGeom prst="rect">
            <a:avLst/>
          </a:prstGeom>
          <a:noFill/>
          <a:ln w="9525">
            <a:noFill/>
            <a:miter lim="800000"/>
            <a:headEnd/>
            <a:tailEnd/>
          </a:ln>
        </p:spPr>
        <p:txBody>
          <a:bodyPr>
            <a:spAutoFit/>
          </a:bodyPr>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Scintillation counter</a:t>
            </a:r>
          </a:p>
        </p:txBody>
      </p:sp>
      <p:sp>
        <p:nvSpPr>
          <p:cNvPr id="45396" name="Rectangle 7"/>
          <p:cNvSpPr>
            <a:spLocks noChangeArrowheads="1"/>
          </p:cNvSpPr>
          <p:nvPr/>
        </p:nvSpPr>
        <p:spPr bwMode="auto">
          <a:xfrm>
            <a:off x="6819900" y="4686300"/>
            <a:ext cx="2209800" cy="406400"/>
          </a:xfrm>
          <a:prstGeom prst="rect">
            <a:avLst/>
          </a:prstGeom>
          <a:noFill/>
          <a:ln w="9525">
            <a:noFill/>
            <a:miter lim="800000"/>
            <a:headEnd/>
            <a:tailEnd/>
          </a:ln>
        </p:spPr>
        <p:txBody>
          <a:bodyPr lIns="0" tIns="0" rIns="0" bIns="0"/>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Electrospray Ionization Mass Spectrometry</a:t>
            </a:r>
          </a:p>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(ESI-MS)</a:t>
            </a:r>
          </a:p>
        </p:txBody>
      </p:sp>
      <p:sp>
        <p:nvSpPr>
          <p:cNvPr id="45397" name="Rectangle 7"/>
          <p:cNvSpPr>
            <a:spLocks noChangeArrowheads="1"/>
          </p:cNvSpPr>
          <p:nvPr/>
        </p:nvSpPr>
        <p:spPr bwMode="auto">
          <a:xfrm>
            <a:off x="6819900" y="3543300"/>
            <a:ext cx="2349500" cy="762000"/>
          </a:xfrm>
          <a:prstGeom prst="rect">
            <a:avLst/>
          </a:prstGeom>
          <a:noFill/>
          <a:ln w="9525">
            <a:noFill/>
            <a:miter lim="800000"/>
            <a:headEnd/>
            <a:tailEnd/>
          </a:ln>
        </p:spPr>
        <p:txBody>
          <a:bodyPr lIns="0" tIns="0" rIns="0" bIns="0"/>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Inductively Coupled Plasma Optical Emission Spectrometry</a:t>
            </a:r>
          </a:p>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(ICP-OES)</a:t>
            </a:r>
          </a:p>
        </p:txBody>
      </p:sp>
      <p:sp>
        <p:nvSpPr>
          <p:cNvPr id="45398" name="Rectangle 7"/>
          <p:cNvSpPr>
            <a:spLocks noChangeArrowheads="1"/>
          </p:cNvSpPr>
          <p:nvPr/>
        </p:nvSpPr>
        <p:spPr bwMode="auto">
          <a:xfrm>
            <a:off x="5346700" y="2095500"/>
            <a:ext cx="1454150" cy="215900"/>
          </a:xfrm>
          <a:prstGeom prst="rect">
            <a:avLst/>
          </a:prstGeom>
          <a:noFill/>
          <a:ln w="9525">
            <a:noFill/>
            <a:miter lim="800000"/>
            <a:headEnd/>
            <a:tailEnd/>
          </a:ln>
        </p:spPr>
        <p:txBody>
          <a:bodyPr lIns="0" tIns="0" rIns="0" bIns="0"/>
          <a:lstStyle/>
          <a:p>
            <a:pPr algn="ctr" fontAlgn="base">
              <a:spcBef>
                <a:spcPct val="0"/>
              </a:spcBef>
              <a:spcAft>
                <a:spcPct val="5000"/>
              </a:spcAft>
              <a:buClr>
                <a:srgbClr val="FF9900"/>
              </a:buClr>
              <a:buSzPct val="100000"/>
              <a:buFont typeface="Times New Roman" pitchFamily="18" charset="0"/>
              <a:buNone/>
            </a:pPr>
            <a:r>
              <a:rPr lang="en-US" altLang="zh-CN" sz="1200">
                <a:solidFill>
                  <a:srgbClr val="000000"/>
                </a:solidFill>
                <a:ea typeface="Batang" pitchFamily="18" charset="-127"/>
              </a:rPr>
              <a:t>UV-Vis</a:t>
            </a:r>
          </a:p>
        </p:txBody>
      </p:sp>
      <p:sp>
        <p:nvSpPr>
          <p:cNvPr id="6" name="Slide Number Placeholder 5"/>
          <p:cNvSpPr txBox="1">
            <a:spLocks noGrp="1"/>
          </p:cNvSpPr>
          <p:nvPr/>
        </p:nvSpPr>
        <p:spPr bwMode="auto">
          <a:xfrm>
            <a:off x="7115175" y="6543675"/>
            <a:ext cx="1905000" cy="457200"/>
          </a:xfrm>
          <a:prstGeom prst="rect">
            <a:avLst/>
          </a:prstGeom>
          <a:noFill/>
          <a:ln>
            <a:miter lim="800000"/>
            <a:headEnd/>
            <a:tailEnd/>
          </a:ln>
        </p:spPr>
        <p:txBody>
          <a:bodyPr/>
          <a:lstStyle/>
          <a:p>
            <a:pPr algn="r" eaLnBrk="0" fontAlgn="base" hangingPunct="0">
              <a:spcBef>
                <a:spcPct val="0"/>
              </a:spcBef>
              <a:spcAft>
                <a:spcPct val="0"/>
              </a:spcAft>
              <a:defRPr/>
            </a:pPr>
            <a:fld id="{E93E9202-FB14-42ED-B24C-B0C166E9903A}" type="slidenum">
              <a:rPr lang="zh-CN" altLang="en-US" sz="1400">
                <a:solidFill>
                  <a:srgbClr val="000000"/>
                </a:solidFill>
              </a:rPr>
              <a:pPr algn="r" eaLnBrk="0" fontAlgn="base" hangingPunct="0">
                <a:spcBef>
                  <a:spcPct val="0"/>
                </a:spcBef>
                <a:spcAft>
                  <a:spcPct val="0"/>
                </a:spcAft>
                <a:defRPr/>
              </a:pPr>
              <a:t>9</a:t>
            </a:fld>
            <a:endParaRPr lang="en-US" altLang="zh-CN" sz="14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5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7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3_B&amp;W MSW">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4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6_B&amp;W MSW">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3_B&amp;W MSW">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FFFF"/>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742950" marR="0" indent="-285750" algn="ctr" defTabSz="914400" rtl="0" eaLnBrk="1" fontAlgn="base" latinLnBrk="0" hangingPunct="1">
          <a:lnSpc>
            <a:spcPct val="100000"/>
          </a:lnSpc>
          <a:spcBef>
            <a:spcPct val="0"/>
          </a:spcBef>
          <a:spcAft>
            <a:spcPct val="5000"/>
          </a:spcAft>
          <a:buClr>
            <a:srgbClr val="FF9900"/>
          </a:buClr>
          <a:buSzPct val="100000"/>
          <a:buFont typeface="Times New Roman" pitchFamily="18" charset="0"/>
          <a:buChar char="─"/>
          <a:tabLst/>
          <a:defRPr kumimoji="0" lang="en-US" sz="1200" b="0" i="0" u="none" strike="noStrike" cap="none" normalizeH="0" baseline="0" smtClean="0">
            <a:ln>
              <a:noFill/>
            </a:ln>
            <a:solidFill>
              <a:schemeClr val="tx1"/>
            </a:solidFill>
            <a:effectLst/>
            <a:latin typeface="Arial" pitchFamily="34" charset="0"/>
            <a:ea typeface="Batang" pitchFamily="18" charset="-127"/>
          </a:defRPr>
        </a:defPPr>
      </a:lstStyle>
    </a:spDef>
    <a:lnDef>
      <a:spPr bwMode="auto">
        <a:xfrm>
          <a:off x="0" y="0"/>
          <a:ext cx="1" cy="1"/>
        </a:xfrm>
        <a:custGeom>
          <a:avLst/>
          <a:gdLst/>
          <a:ahLst/>
          <a:cxnLst/>
          <a:rect l="0" t="0" r="0" b="0"/>
          <a:pathLst/>
        </a:custGeom>
        <a:noFill/>
        <a:ln w="12700" cap="flat" cmpd="sng" algn="ctr">
          <a:solidFill>
            <a:srgbClr val="00FFFF"/>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742950" marR="0" indent="-285750" algn="ctr" defTabSz="914400" rtl="0" eaLnBrk="1" fontAlgn="base" latinLnBrk="0" hangingPunct="1">
          <a:lnSpc>
            <a:spcPct val="100000"/>
          </a:lnSpc>
          <a:spcBef>
            <a:spcPct val="0"/>
          </a:spcBef>
          <a:spcAft>
            <a:spcPct val="5000"/>
          </a:spcAft>
          <a:buClr>
            <a:srgbClr val="FF9900"/>
          </a:buClr>
          <a:buSzPct val="100000"/>
          <a:buFont typeface="Times New Roman" pitchFamily="18" charset="0"/>
          <a:buChar char="─"/>
          <a:tabLst/>
          <a:defRPr kumimoji="0" lang="en-US" sz="1200" b="0" i="0" u="none" strike="noStrike" cap="none" normalizeH="0" baseline="0" smtClean="0">
            <a:ln>
              <a:noFill/>
            </a:ln>
            <a:solidFill>
              <a:schemeClr val="tx1"/>
            </a:solidFill>
            <a:effectLst/>
            <a:latin typeface="Arial" pitchFamily="34" charset="0"/>
            <a:ea typeface="Batang" pitchFamily="18" charset="-127"/>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7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FFFF"/>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742950" marR="0" indent="-285750" algn="ctr" defTabSz="914400" rtl="0" eaLnBrk="1" fontAlgn="base" latinLnBrk="0" hangingPunct="1">
          <a:lnSpc>
            <a:spcPct val="100000"/>
          </a:lnSpc>
          <a:spcBef>
            <a:spcPct val="0"/>
          </a:spcBef>
          <a:spcAft>
            <a:spcPct val="5000"/>
          </a:spcAft>
          <a:buClr>
            <a:srgbClr val="FF9900"/>
          </a:buClr>
          <a:buSzPct val="100000"/>
          <a:buFont typeface="Times New Roman" pitchFamily="18" charset="0"/>
          <a:buChar char="─"/>
          <a:tabLst/>
          <a:defRPr kumimoji="0" lang="en-US" sz="1200" b="0" i="0" u="none" strike="noStrike" cap="none" normalizeH="0" baseline="0" smtClean="0">
            <a:ln>
              <a:noFill/>
            </a:ln>
            <a:solidFill>
              <a:schemeClr val="tx1"/>
            </a:solidFill>
            <a:effectLst/>
            <a:latin typeface="Arial" pitchFamily="34" charset="0"/>
            <a:ea typeface="Batang" pitchFamily="18" charset="-127"/>
          </a:defRPr>
        </a:defPPr>
      </a:lstStyle>
    </a:spDef>
    <a:lnDef>
      <a:spPr bwMode="auto">
        <a:xfrm>
          <a:off x="0" y="0"/>
          <a:ext cx="1" cy="1"/>
        </a:xfrm>
        <a:custGeom>
          <a:avLst/>
          <a:gdLst/>
          <a:ahLst/>
          <a:cxnLst/>
          <a:rect l="0" t="0" r="0" b="0"/>
          <a:pathLst/>
        </a:custGeom>
        <a:noFill/>
        <a:ln w="12700" cap="flat" cmpd="sng" algn="ctr">
          <a:solidFill>
            <a:srgbClr val="00FFFF"/>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742950" marR="0" indent="-285750" algn="ctr" defTabSz="914400" rtl="0" eaLnBrk="1" fontAlgn="base" latinLnBrk="0" hangingPunct="1">
          <a:lnSpc>
            <a:spcPct val="100000"/>
          </a:lnSpc>
          <a:spcBef>
            <a:spcPct val="0"/>
          </a:spcBef>
          <a:spcAft>
            <a:spcPct val="5000"/>
          </a:spcAft>
          <a:buClr>
            <a:srgbClr val="FF9900"/>
          </a:buClr>
          <a:buSzPct val="100000"/>
          <a:buFont typeface="Times New Roman" pitchFamily="18" charset="0"/>
          <a:buChar char="─"/>
          <a:tabLst/>
          <a:defRPr kumimoji="0" lang="en-US" sz="1200" b="0" i="0" u="none" strike="noStrike" cap="none" normalizeH="0" baseline="0" smtClean="0">
            <a:ln>
              <a:noFill/>
            </a:ln>
            <a:solidFill>
              <a:schemeClr val="tx1"/>
            </a:solidFill>
            <a:effectLst/>
            <a:latin typeface="Arial" pitchFamily="34" charset="0"/>
            <a:ea typeface="Batang" pitchFamily="18" charset="-127"/>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7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amp;W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3_B&amp;W MSW">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amp;W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amp;W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amp;W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amp;W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amp;W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amp;W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amp;W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7_B&amp;W MS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1725</TotalTime>
  <Words>2632</Words>
  <Application>Microsoft Office PowerPoint</Application>
  <PresentationFormat>On-screen Show (4:3)</PresentationFormat>
  <Paragraphs>392</Paragraphs>
  <Slides>30</Slides>
  <Notes>30</Notes>
  <HiddenSlides>0</HiddenSlides>
  <MMClips>0</MMClips>
  <ScaleCrop>false</ScaleCrop>
  <HeadingPairs>
    <vt:vector size="6" baseType="variant">
      <vt:variant>
        <vt:lpstr>Theme</vt:lpstr>
      </vt:variant>
      <vt:variant>
        <vt:i4>14</vt:i4>
      </vt:variant>
      <vt:variant>
        <vt:lpstr>Embedded OLE Servers</vt:lpstr>
      </vt:variant>
      <vt:variant>
        <vt:i4>4</vt:i4>
      </vt:variant>
      <vt:variant>
        <vt:lpstr>Slide Titles</vt:lpstr>
      </vt:variant>
      <vt:variant>
        <vt:i4>30</vt:i4>
      </vt:variant>
    </vt:vector>
  </HeadingPairs>
  <TitlesOfParts>
    <vt:vector size="48" baseType="lpstr">
      <vt:lpstr>Office Theme</vt:lpstr>
      <vt:lpstr>6_B&amp;W MSW</vt:lpstr>
      <vt:lpstr>3_B&amp;W MSW</vt:lpstr>
      <vt:lpstr>1_B&amp;W MSW</vt:lpstr>
      <vt:lpstr>1_Blank Presentation</vt:lpstr>
      <vt:lpstr>7_B&amp;W MSW</vt:lpstr>
      <vt:lpstr>2_Blank Presentation</vt:lpstr>
      <vt:lpstr>8_B&amp;W MSW</vt:lpstr>
      <vt:lpstr>4_B&amp;W MSW</vt:lpstr>
      <vt:lpstr>9_B&amp;W MSW</vt:lpstr>
      <vt:lpstr>10_B&amp;W MSW</vt:lpstr>
      <vt:lpstr>5_B&amp;W MSW</vt:lpstr>
      <vt:lpstr>6_Office Theme</vt:lpstr>
      <vt:lpstr>11_B&amp;W MSW</vt:lpstr>
      <vt:lpstr>CS ChemDraw Drawing</vt:lpstr>
      <vt:lpstr>Graph</vt:lpstr>
      <vt:lpstr>Equation</vt:lpstr>
      <vt:lpstr>公式</vt:lpstr>
      <vt:lpstr>Multichannel Nanoreporters for the Oilfield</vt:lpstr>
      <vt:lpstr>Project Team Members</vt:lpstr>
      <vt:lpstr>Slide 3</vt:lpstr>
      <vt:lpstr>Early Work: Carbon Black-based Formulation</vt:lpstr>
      <vt:lpstr>Slide 5</vt:lpstr>
      <vt:lpstr>Slide 6</vt:lpstr>
      <vt:lpstr>Stability of Sulfated PVA Coated CB</vt:lpstr>
      <vt:lpstr>Slide 8</vt:lpstr>
      <vt:lpstr>Slide 9</vt:lpstr>
      <vt:lpstr>Slide 10</vt:lpstr>
      <vt:lpstr>Slide 11</vt:lpstr>
      <vt:lpstr>Slide 12</vt:lpstr>
      <vt:lpstr>Slide 13</vt:lpstr>
      <vt:lpstr>TPA* Partition Kinetics</vt:lpstr>
      <vt:lpstr>Slide 15</vt:lpstr>
      <vt:lpstr>Slide 16</vt:lpstr>
      <vt:lpstr>Slide 17</vt:lpstr>
      <vt:lpstr>Conclusions</vt:lpstr>
      <vt:lpstr>Functionalized Nanoparticles for Enhanced Oil Recovery at High Temperature and Salinity</vt:lpstr>
      <vt:lpstr>Project Team Members</vt:lpstr>
      <vt:lpstr>MPNPs for EOR</vt:lpstr>
      <vt:lpstr>Conventional surfactant flooding for EOR</vt:lpstr>
      <vt:lpstr>Why are nanoparticles (NPs) being used?</vt:lpstr>
      <vt:lpstr>Slide 24</vt:lpstr>
      <vt:lpstr>Recent work: Temperature-responsive NPs</vt:lpstr>
      <vt:lpstr>Temperature-responsive NPs</vt:lpstr>
      <vt:lpstr>Slide 27</vt:lpstr>
      <vt:lpstr>Temperature-responsive polymer coated OCB</vt:lpstr>
      <vt:lpstr>Current efforts-starting to acquire a baseline understanding</vt:lpstr>
      <vt:lpstr>Funding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Multichannel Nanoreporters for the Oilfield</dc:title>
  <dc:creator>Tour</dc:creator>
  <cp:lastModifiedBy>Tour</cp:lastModifiedBy>
  <cp:revision>4</cp:revision>
  <dcterms:created xsi:type="dcterms:W3CDTF">2013-04-25T15:21:42Z</dcterms:created>
  <dcterms:modified xsi:type="dcterms:W3CDTF">2013-05-08T14:16:01Z</dcterms:modified>
</cp:coreProperties>
</file>